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Alfa Slab One" panose="020B0604020202020204" charset="0"/>
      <p:regular r:id="rId39"/>
    </p:embeddedFont>
    <p:embeddedFont>
      <p:font typeface="Barlow" panose="020F0502020204030204" pitchFamily="2" charset="0"/>
      <p:regular r:id="rId40"/>
      <p:bold r:id="rId41"/>
      <p:italic r:id="rId42"/>
      <p:boldItalic r:id="rId43"/>
    </p:embeddedFont>
    <p:embeddedFont>
      <p:font typeface="Barlow ExtraLight" panose="020F0502020204030204" pitchFamily="2" charset="0"/>
      <p:regular r:id="rId44"/>
      <p:bold r:id="rId45"/>
      <p:italic r:id="rId46"/>
      <p:boldItalic r:id="rId47"/>
    </p:embeddedFont>
    <p:embeddedFont>
      <p:font typeface="Barlow Light" panose="020F0502020204030204" pitchFamily="2" charset="0"/>
      <p:regular r:id="rId48"/>
      <p:bold r:id="rId49"/>
      <p:italic r:id="rId50"/>
      <p:boldItalic r:id="rId51"/>
    </p:embeddedFont>
    <p:embeddedFont>
      <p:font typeface="Barlow Medium" panose="020F0502020204030204" pitchFamily="2" charset="0"/>
      <p:regular r:id="rId52"/>
      <p:bold r:id="rId53"/>
      <p:italic r:id="rId54"/>
      <p:boldItalic r:id="rId55"/>
    </p:embeddedFont>
    <p:embeddedFont>
      <p:font typeface="Carter One" panose="020B0604020202020204" charset="0"/>
      <p:regular r:id="rId56"/>
    </p:embeddedFont>
    <p:embeddedFont>
      <p:font typeface="Hepta Slab" panose="020B0604020202020204" charset="0"/>
      <p:regular r:id="rId57"/>
      <p:bold r:id="rId58"/>
    </p:embeddedFont>
    <p:embeddedFont>
      <p:font typeface="Hepta Slab Light" panose="020B0604020202020204" charset="0"/>
      <p:regular r:id="rId59"/>
      <p:bold r:id="rId60"/>
    </p:embeddedFont>
    <p:embeddedFont>
      <p:font typeface="Hepta Slab Medium" panose="020B0604020202020204" charset="0"/>
      <p:regular r:id="rId61"/>
      <p:bold r:id="rId62"/>
    </p:embeddedFont>
    <p:embeddedFont>
      <p:font typeface="Livvic" pitchFamily="2" charset="0"/>
      <p:regular r:id="rId63"/>
      <p:bold r:id="rId64"/>
      <p:italic r:id="rId65"/>
      <p:boldItalic r:id="rId66"/>
    </p:embeddedFont>
    <p:embeddedFont>
      <p:font typeface="Livvic Medium" panose="020F0502020204030204" pitchFamily="2" charset="0"/>
      <p:regular r:id="rId67"/>
      <p:bold r:id="rId68"/>
      <p:italic r:id="rId69"/>
      <p:boldItalic r:id="rId70"/>
    </p:embeddedFont>
    <p:embeddedFont>
      <p:font typeface="Open Sans" panose="020B0606030504020204" pitchFamily="34" charset="0"/>
      <p:regular r:id="rId71"/>
      <p:bold r:id="rId72"/>
      <p:italic r:id="rId73"/>
      <p:boldItalic r:id="rId74"/>
    </p:embeddedFont>
    <p:embeddedFont>
      <p:font typeface="Roboto" panose="02000000000000000000" pitchFamily="2" charset="0"/>
      <p:regular r:id="rId75"/>
      <p:bold r:id="rId76"/>
      <p:italic r:id="rId77"/>
      <p:boldItalic r:id="rId78"/>
    </p:embeddedFont>
    <p:embeddedFont>
      <p:font typeface="Roboto Black" panose="02000000000000000000" pitchFamily="2" charset="0"/>
      <p:bold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00" y="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5.fntdata"/><Relationship Id="rId58" Type="http://schemas.openxmlformats.org/officeDocument/2006/relationships/font" Target="fonts/font20.fntdata"/><Relationship Id="rId74" Type="http://schemas.openxmlformats.org/officeDocument/2006/relationships/font" Target="fonts/font36.fntdata"/><Relationship Id="rId79" Type="http://schemas.openxmlformats.org/officeDocument/2006/relationships/font" Target="fonts/font41.fntdata"/><Relationship Id="rId5" Type="http://schemas.openxmlformats.org/officeDocument/2006/relationships/slide" Target="slides/slide4.xml"/><Relationship Id="rId61" Type="http://schemas.openxmlformats.org/officeDocument/2006/relationships/font" Target="fonts/font23.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font" Target="fonts/font31.fntdata"/><Relationship Id="rId77" Type="http://schemas.openxmlformats.org/officeDocument/2006/relationships/font" Target="fonts/font39.fntdata"/><Relationship Id="rId8" Type="http://schemas.openxmlformats.org/officeDocument/2006/relationships/slide" Target="slides/slide7.xml"/><Relationship Id="rId51" Type="http://schemas.openxmlformats.org/officeDocument/2006/relationships/font" Target="fonts/font13.fntdata"/><Relationship Id="rId72" Type="http://schemas.openxmlformats.org/officeDocument/2006/relationships/font" Target="fonts/font34.fntdata"/><Relationship Id="rId80" Type="http://schemas.openxmlformats.org/officeDocument/2006/relationships/font" Target="fonts/font4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font" Target="fonts/font32.fntdata"/><Relationship Id="rId75" Type="http://schemas.openxmlformats.org/officeDocument/2006/relationships/font" Target="fonts/font3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openxmlformats.org/officeDocument/2006/relationships/font" Target="fonts/font35.fntdata"/><Relationship Id="rId78" Type="http://schemas.openxmlformats.org/officeDocument/2006/relationships/font" Target="fonts/font4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 Id="rId76" Type="http://schemas.openxmlformats.org/officeDocument/2006/relationships/font" Target="fonts/font38.fntdata"/><Relationship Id="rId7" Type="http://schemas.openxmlformats.org/officeDocument/2006/relationships/slide" Target="slides/slide6.xml"/><Relationship Id="rId71" Type="http://schemas.openxmlformats.org/officeDocument/2006/relationships/font" Target="fonts/font3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2.fntdata"/><Relationship Id="rId45" Type="http://schemas.openxmlformats.org/officeDocument/2006/relationships/font" Target="fonts/font7.fntdata"/><Relationship Id="rId66"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arisinsidersguide.com/paris-arrondissements.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56b75744eb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56b75744eb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56b75744eb_0_2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56b75744eb_0_2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56b75744eb_0_2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56b75744eb_0_2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529afae1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3529afae1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54ab960a5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54ab960a5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552824c57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552824c57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552824c57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552824c57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552824c57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552824c57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552824c57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3552824c57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3552824c57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3552824c57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552824c57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552824c57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56b75744eb_0_2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56b75744eb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552824c57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3552824c57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354a303de7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354a303de7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4a303de7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4a303de7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54a303de7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354a303de7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354a303de7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354a303de7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354a303de7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354a303de7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54a303de7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54a303de7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54a303de7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354a303de7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54a303de7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354a303de7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54a303de7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54a303de7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56b75744eb_0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356b75744eb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54a303de7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354a303de7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54a303de7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354a303de7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3570cfaf54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3570cfaf54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3552824c57c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3552824c57c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3552824c57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3552824c57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355336d5f90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355336d5f90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356b75744eb_0_2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356b75744eb_0_2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56b75744eb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356b75744eb_0_1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56b75744eb_0_2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56b75744eb_0_2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Guide for the Arrondissements: </a:t>
            </a:r>
            <a:r>
              <a:rPr lang="en" u="sng" dirty="0">
                <a:solidFill>
                  <a:schemeClr val="hlink"/>
                </a:solidFill>
                <a:hlinkClick r:id="rId3"/>
              </a:rPr>
              <a:t>https://www.parisinsidersguide.com/paris-arrondissements.html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56c3d27dd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56c3d27d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56b75744eb_0_2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56b75744eb_0_2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6b75744eb_0_2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6b75744eb_0_2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56b75744eb_0_2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56b75744eb_0_2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55083" y="1629192"/>
            <a:ext cx="3992100" cy="17910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7000" b="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a:endParaRPr/>
          </a:p>
        </p:txBody>
      </p:sp>
      <p:sp>
        <p:nvSpPr>
          <p:cNvPr id="11" name="Google Shape;11;p2"/>
          <p:cNvSpPr txBox="1">
            <a:spLocks noGrp="1"/>
          </p:cNvSpPr>
          <p:nvPr>
            <p:ph type="subTitle" idx="1"/>
          </p:nvPr>
        </p:nvSpPr>
        <p:spPr>
          <a:xfrm>
            <a:off x="615575" y="4034776"/>
            <a:ext cx="2242500" cy="597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
        <p:cNvGrpSpPr/>
        <p:nvPr/>
      </p:nvGrpSpPr>
      <p:grpSpPr>
        <a:xfrm>
          <a:off x="0" y="0"/>
          <a:ext cx="0" cy="0"/>
          <a:chOff x="0" y="0"/>
          <a:chExt cx="0" cy="0"/>
        </a:xfrm>
      </p:grpSpPr>
      <p:sp>
        <p:nvSpPr>
          <p:cNvPr id="79" name="Google Shape;79;p11"/>
          <p:cNvSpPr/>
          <p:nvPr/>
        </p:nvSpPr>
        <p:spPr>
          <a:xfrm>
            <a:off x="-131650" y="995375"/>
            <a:ext cx="9403125" cy="3612150"/>
          </a:xfrm>
          <a:custGeom>
            <a:avLst/>
            <a:gdLst/>
            <a:ahLst/>
            <a:cxnLst/>
            <a:rect l="l" t="t" r="r" b="b"/>
            <a:pathLst>
              <a:path w="376125" h="144486" extrusionOk="0">
                <a:moveTo>
                  <a:pt x="207" y="21909"/>
                </a:moveTo>
                <a:lnTo>
                  <a:pt x="0" y="144486"/>
                </a:lnTo>
                <a:lnTo>
                  <a:pt x="376125" y="121918"/>
                </a:lnTo>
                <a:lnTo>
                  <a:pt x="376085" y="9585"/>
                </a:lnTo>
                <a:lnTo>
                  <a:pt x="185750" y="0"/>
                </a:lnTo>
                <a:close/>
              </a:path>
            </a:pathLst>
          </a:custGeom>
          <a:solidFill>
            <a:schemeClr val="lt2"/>
          </a:solidFill>
          <a:ln>
            <a:noFill/>
          </a:ln>
        </p:spPr>
      </p:sp>
      <p:sp>
        <p:nvSpPr>
          <p:cNvPr id="80" name="Google Shape;80;p11"/>
          <p:cNvSpPr/>
          <p:nvPr/>
        </p:nvSpPr>
        <p:spPr>
          <a:xfrm>
            <a:off x="-128375" y="1252091"/>
            <a:ext cx="1787600" cy="207500"/>
          </a:xfrm>
          <a:custGeom>
            <a:avLst/>
            <a:gdLst/>
            <a:ahLst/>
            <a:cxnLst/>
            <a:rect l="l" t="t" r="r" b="b"/>
            <a:pathLst>
              <a:path w="71504" h="8300" extrusionOk="0">
                <a:moveTo>
                  <a:pt x="0" y="0"/>
                </a:moveTo>
                <a:lnTo>
                  <a:pt x="76" y="8300"/>
                </a:lnTo>
                <a:lnTo>
                  <a:pt x="71504" y="856"/>
                </a:lnTo>
                <a:close/>
              </a:path>
            </a:pathLst>
          </a:custGeom>
          <a:solidFill>
            <a:schemeClr val="accent3"/>
          </a:solidFill>
          <a:ln>
            <a:noFill/>
          </a:ln>
        </p:spPr>
      </p:sp>
      <p:sp>
        <p:nvSpPr>
          <p:cNvPr id="81" name="Google Shape;81;p11"/>
          <p:cNvSpPr/>
          <p:nvPr/>
        </p:nvSpPr>
        <p:spPr>
          <a:xfrm>
            <a:off x="7454325" y="4111650"/>
            <a:ext cx="1817150" cy="207500"/>
          </a:xfrm>
          <a:custGeom>
            <a:avLst/>
            <a:gdLst/>
            <a:ahLst/>
            <a:cxnLst/>
            <a:rect l="l" t="t" r="r" b="b"/>
            <a:pathLst>
              <a:path w="72686" h="8300" extrusionOk="0">
                <a:moveTo>
                  <a:pt x="72686" y="8300"/>
                </a:moveTo>
                <a:lnTo>
                  <a:pt x="72610" y="0"/>
                </a:lnTo>
                <a:lnTo>
                  <a:pt x="0" y="4414"/>
                </a:lnTo>
                <a:close/>
              </a:path>
            </a:pathLst>
          </a:custGeom>
          <a:solidFill>
            <a:schemeClr val="accent2"/>
          </a:solidFill>
          <a:ln>
            <a:noFill/>
          </a:ln>
        </p:spPr>
      </p:sp>
      <p:sp>
        <p:nvSpPr>
          <p:cNvPr id="82" name="Google Shape;82;p11"/>
          <p:cNvSpPr txBox="1">
            <a:spLocks noGrp="1"/>
          </p:cNvSpPr>
          <p:nvPr>
            <p:ph type="title" hasCustomPrompt="1"/>
          </p:nvPr>
        </p:nvSpPr>
        <p:spPr>
          <a:xfrm>
            <a:off x="2019163" y="1793782"/>
            <a:ext cx="5101500" cy="10815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83" name="Google Shape;83;p11"/>
          <p:cNvSpPr txBox="1">
            <a:spLocks noGrp="1"/>
          </p:cNvSpPr>
          <p:nvPr>
            <p:ph type="subTitle" idx="1"/>
          </p:nvPr>
        </p:nvSpPr>
        <p:spPr>
          <a:xfrm>
            <a:off x="2993550" y="2997150"/>
            <a:ext cx="3156900" cy="73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4" name="Google Shape;84;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87"/>
        <p:cNvGrpSpPr/>
        <p:nvPr/>
      </p:nvGrpSpPr>
      <p:grpSpPr>
        <a:xfrm>
          <a:off x="0" y="0"/>
          <a:ext cx="0" cy="0"/>
          <a:chOff x="0" y="0"/>
          <a:chExt cx="0" cy="0"/>
        </a:xfrm>
      </p:grpSpPr>
      <p:grpSp>
        <p:nvGrpSpPr>
          <p:cNvPr id="88" name="Google Shape;88;p13"/>
          <p:cNvGrpSpPr/>
          <p:nvPr/>
        </p:nvGrpSpPr>
        <p:grpSpPr>
          <a:xfrm>
            <a:off x="-422592" y="2935225"/>
            <a:ext cx="6279736" cy="2795850"/>
            <a:chOff x="-422592" y="2935225"/>
            <a:chExt cx="6279736" cy="2795850"/>
          </a:xfrm>
        </p:grpSpPr>
        <p:sp>
          <p:nvSpPr>
            <p:cNvPr id="89" name="Google Shape;89;p13"/>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90" name="Google Shape;90;p13"/>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91" name="Google Shape;91;p13"/>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b="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92" name="Google Shape;92;p13"/>
          <p:cNvSpPr txBox="1">
            <a:spLocks noGrp="1"/>
          </p:cNvSpPr>
          <p:nvPr>
            <p:ph type="title" idx="2" hasCustomPrompt="1"/>
          </p:nvPr>
        </p:nvSpPr>
        <p:spPr>
          <a:xfrm>
            <a:off x="14110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3" name="Google Shape;93;p13"/>
          <p:cNvSpPr txBox="1">
            <a:spLocks noGrp="1"/>
          </p:cNvSpPr>
          <p:nvPr>
            <p:ph type="subTitle" idx="1"/>
          </p:nvPr>
        </p:nvSpPr>
        <p:spPr>
          <a:xfrm>
            <a:off x="716700" y="930312"/>
            <a:ext cx="2181300" cy="281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a:endParaRPr/>
          </a:p>
        </p:txBody>
      </p:sp>
      <p:sp>
        <p:nvSpPr>
          <p:cNvPr id="94" name="Google Shape;94;p13"/>
          <p:cNvSpPr txBox="1">
            <a:spLocks noGrp="1"/>
          </p:cNvSpPr>
          <p:nvPr>
            <p:ph type="subTitle" idx="3"/>
          </p:nvPr>
        </p:nvSpPr>
        <p:spPr>
          <a:xfrm>
            <a:off x="716700" y="1183149"/>
            <a:ext cx="21813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5" name="Google Shape;95;p13"/>
          <p:cNvSpPr txBox="1">
            <a:spLocks noGrp="1"/>
          </p:cNvSpPr>
          <p:nvPr>
            <p:ph type="title" idx="4" hasCustomPrompt="1"/>
          </p:nvPr>
        </p:nvSpPr>
        <p:spPr>
          <a:xfrm>
            <a:off x="4171500" y="197063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6" name="Google Shape;96;p13"/>
          <p:cNvSpPr txBox="1">
            <a:spLocks noGrp="1"/>
          </p:cNvSpPr>
          <p:nvPr>
            <p:ph type="subTitle" idx="5"/>
          </p:nvPr>
        </p:nvSpPr>
        <p:spPr>
          <a:xfrm>
            <a:off x="347625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7" name="Google Shape;97;p13"/>
          <p:cNvSpPr txBox="1">
            <a:spLocks noGrp="1"/>
          </p:cNvSpPr>
          <p:nvPr>
            <p:ph type="subTitle" idx="6"/>
          </p:nvPr>
        </p:nvSpPr>
        <p:spPr>
          <a:xfrm>
            <a:off x="347625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8" name="Google Shape;98;p13"/>
          <p:cNvSpPr txBox="1">
            <a:spLocks noGrp="1"/>
          </p:cNvSpPr>
          <p:nvPr>
            <p:ph type="title" idx="7" hasCustomPrompt="1"/>
          </p:nvPr>
        </p:nvSpPr>
        <p:spPr>
          <a:xfrm>
            <a:off x="14113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9" name="Google Shape;99;p13"/>
          <p:cNvSpPr txBox="1">
            <a:spLocks noGrp="1"/>
          </p:cNvSpPr>
          <p:nvPr>
            <p:ph type="subTitle" idx="8"/>
          </p:nvPr>
        </p:nvSpPr>
        <p:spPr>
          <a:xfrm>
            <a:off x="7158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00" name="Google Shape;100;p13"/>
          <p:cNvSpPr txBox="1">
            <a:spLocks noGrp="1"/>
          </p:cNvSpPr>
          <p:nvPr>
            <p:ph type="subTitle" idx="9"/>
          </p:nvPr>
        </p:nvSpPr>
        <p:spPr>
          <a:xfrm>
            <a:off x="7158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1" name="Google Shape;101;p13"/>
          <p:cNvSpPr txBox="1">
            <a:spLocks noGrp="1"/>
          </p:cNvSpPr>
          <p:nvPr>
            <p:ph type="title" idx="13" hasCustomPrompt="1"/>
          </p:nvPr>
        </p:nvSpPr>
        <p:spPr>
          <a:xfrm>
            <a:off x="69403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02" name="Google Shape;102;p13"/>
          <p:cNvSpPr txBox="1">
            <a:spLocks noGrp="1"/>
          </p:cNvSpPr>
          <p:nvPr>
            <p:ph type="subTitle" idx="14"/>
          </p:nvPr>
        </p:nvSpPr>
        <p:spPr>
          <a:xfrm>
            <a:off x="624510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03" name="Google Shape;103;p13"/>
          <p:cNvSpPr txBox="1">
            <a:spLocks noGrp="1"/>
          </p:cNvSpPr>
          <p:nvPr>
            <p:ph type="subTitle" idx="15"/>
          </p:nvPr>
        </p:nvSpPr>
        <p:spPr>
          <a:xfrm>
            <a:off x="6246750" y="1183149"/>
            <a:ext cx="21798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4" name="Google Shape;104;p13"/>
          <p:cNvSpPr txBox="1">
            <a:spLocks noGrp="1"/>
          </p:cNvSpPr>
          <p:nvPr>
            <p:ph type="title" idx="16" hasCustomPrompt="1"/>
          </p:nvPr>
        </p:nvSpPr>
        <p:spPr>
          <a:xfrm>
            <a:off x="4171800" y="540000"/>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05" name="Google Shape;105;p13"/>
          <p:cNvSpPr txBox="1">
            <a:spLocks noGrp="1"/>
          </p:cNvSpPr>
          <p:nvPr>
            <p:ph type="subTitle" idx="17"/>
          </p:nvPr>
        </p:nvSpPr>
        <p:spPr>
          <a:xfrm>
            <a:off x="347625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06" name="Google Shape;106;p13"/>
          <p:cNvSpPr txBox="1">
            <a:spLocks noGrp="1"/>
          </p:cNvSpPr>
          <p:nvPr>
            <p:ph type="subTitle" idx="18"/>
          </p:nvPr>
        </p:nvSpPr>
        <p:spPr>
          <a:xfrm>
            <a:off x="3476250" y="1183149"/>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7" name="Google Shape;107;p13"/>
          <p:cNvSpPr txBox="1">
            <a:spLocks noGrp="1"/>
          </p:cNvSpPr>
          <p:nvPr>
            <p:ph type="title" idx="19" hasCustomPrompt="1"/>
          </p:nvPr>
        </p:nvSpPr>
        <p:spPr>
          <a:xfrm>
            <a:off x="69406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08" name="Google Shape;108;p13"/>
          <p:cNvSpPr txBox="1">
            <a:spLocks noGrp="1"/>
          </p:cNvSpPr>
          <p:nvPr>
            <p:ph type="subTitle" idx="20"/>
          </p:nvPr>
        </p:nvSpPr>
        <p:spPr>
          <a:xfrm>
            <a:off x="62451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09" name="Google Shape;109;p13"/>
          <p:cNvSpPr txBox="1">
            <a:spLocks noGrp="1"/>
          </p:cNvSpPr>
          <p:nvPr>
            <p:ph type="subTitle" idx="21"/>
          </p:nvPr>
        </p:nvSpPr>
        <p:spPr>
          <a:xfrm>
            <a:off x="62451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grpSp>
        <p:nvGrpSpPr>
          <p:cNvPr id="110" name="Google Shape;110;p13"/>
          <p:cNvGrpSpPr/>
          <p:nvPr/>
        </p:nvGrpSpPr>
        <p:grpSpPr>
          <a:xfrm>
            <a:off x="7230637" y="4394079"/>
            <a:ext cx="1198043" cy="210331"/>
            <a:chOff x="1026623" y="2953314"/>
            <a:chExt cx="5688711" cy="1008300"/>
          </a:xfrm>
        </p:grpSpPr>
        <p:sp>
          <p:nvSpPr>
            <p:cNvPr id="111" name="Google Shape;111;p1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column text">
  <p:cSld name="CUSTOM_1">
    <p:bg>
      <p:bgPr>
        <a:solidFill>
          <a:schemeClr val="dk2"/>
        </a:solidFill>
        <a:effectLst/>
      </p:bgPr>
    </p:bg>
    <p:spTree>
      <p:nvGrpSpPr>
        <p:cNvPr id="1" name="Shape 117"/>
        <p:cNvGrpSpPr/>
        <p:nvPr/>
      </p:nvGrpSpPr>
      <p:grpSpPr>
        <a:xfrm>
          <a:off x="0" y="0"/>
          <a:ext cx="0" cy="0"/>
          <a:chOff x="0" y="0"/>
          <a:chExt cx="0" cy="0"/>
        </a:xfrm>
      </p:grpSpPr>
      <p:sp>
        <p:nvSpPr>
          <p:cNvPr id="118" name="Google Shape;118;p14"/>
          <p:cNvSpPr txBox="1">
            <a:spLocks noGrp="1"/>
          </p:cNvSpPr>
          <p:nvPr>
            <p:ph type="subTitle" idx="1"/>
          </p:nvPr>
        </p:nvSpPr>
        <p:spPr>
          <a:xfrm>
            <a:off x="5413800" y="1633536"/>
            <a:ext cx="2583600" cy="1097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a:endParaRPr/>
          </a:p>
        </p:txBody>
      </p:sp>
      <p:sp>
        <p:nvSpPr>
          <p:cNvPr id="119" name="Google Shape;119;p14"/>
          <p:cNvSpPr txBox="1">
            <a:spLocks noGrp="1"/>
          </p:cNvSpPr>
          <p:nvPr>
            <p:ph type="title"/>
          </p:nvPr>
        </p:nvSpPr>
        <p:spPr>
          <a:xfrm>
            <a:off x="5413800" y="1165025"/>
            <a:ext cx="2583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20" name="Google Shape;120;p14"/>
          <p:cNvSpPr txBox="1">
            <a:spLocks noGrp="1"/>
          </p:cNvSpPr>
          <p:nvPr>
            <p:ph type="title" idx="2"/>
          </p:nvPr>
        </p:nvSpPr>
        <p:spPr>
          <a:xfrm>
            <a:off x="5413350" y="3352140"/>
            <a:ext cx="2584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21" name="Google Shape;121;p14"/>
          <p:cNvSpPr txBox="1">
            <a:spLocks noGrp="1"/>
          </p:cNvSpPr>
          <p:nvPr>
            <p:ph type="subTitle" idx="3"/>
          </p:nvPr>
        </p:nvSpPr>
        <p:spPr>
          <a:xfrm>
            <a:off x="5413350" y="3820650"/>
            <a:ext cx="25845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22" name="Google Shape;122;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text columns">
  <p:cSld name="CUSTOM_2">
    <p:spTree>
      <p:nvGrpSpPr>
        <p:cNvPr id="1" name="Shape 123"/>
        <p:cNvGrpSpPr/>
        <p:nvPr/>
      </p:nvGrpSpPr>
      <p:grpSpPr>
        <a:xfrm>
          <a:off x="0" y="0"/>
          <a:ext cx="0" cy="0"/>
          <a:chOff x="0" y="0"/>
          <a:chExt cx="0" cy="0"/>
        </a:xfrm>
      </p:grpSpPr>
      <p:grpSp>
        <p:nvGrpSpPr>
          <p:cNvPr id="124" name="Google Shape;124;p15"/>
          <p:cNvGrpSpPr/>
          <p:nvPr/>
        </p:nvGrpSpPr>
        <p:grpSpPr>
          <a:xfrm>
            <a:off x="-422592" y="2935225"/>
            <a:ext cx="6279736" cy="2795850"/>
            <a:chOff x="-422592" y="2935225"/>
            <a:chExt cx="6279736" cy="2795850"/>
          </a:xfrm>
        </p:grpSpPr>
        <p:sp>
          <p:nvSpPr>
            <p:cNvPr id="125" name="Google Shape;125;p15"/>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126" name="Google Shape;126;p15"/>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127" name="Google Shape;127;p15"/>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8" name="Google Shape;128;p15"/>
          <p:cNvSpPr txBox="1">
            <a:spLocks noGrp="1"/>
          </p:cNvSpPr>
          <p:nvPr>
            <p:ph type="subTitle" idx="1"/>
          </p:nvPr>
        </p:nvSpPr>
        <p:spPr>
          <a:xfrm>
            <a:off x="71670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29" name="Google Shape;129;p15"/>
          <p:cNvSpPr txBox="1">
            <a:spLocks noGrp="1"/>
          </p:cNvSpPr>
          <p:nvPr>
            <p:ph type="subTitle" idx="2"/>
          </p:nvPr>
        </p:nvSpPr>
        <p:spPr>
          <a:xfrm>
            <a:off x="347625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0" name="Google Shape;130;p15"/>
          <p:cNvSpPr txBox="1">
            <a:spLocks noGrp="1"/>
          </p:cNvSpPr>
          <p:nvPr>
            <p:ph type="subTitle" idx="3"/>
          </p:nvPr>
        </p:nvSpPr>
        <p:spPr>
          <a:xfrm>
            <a:off x="624345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31" name="Google Shape;131;p15"/>
          <p:cNvSpPr txBox="1">
            <a:spLocks noGrp="1"/>
          </p:cNvSpPr>
          <p:nvPr>
            <p:ph type="title" idx="4"/>
          </p:nvPr>
        </p:nvSpPr>
        <p:spPr>
          <a:xfrm>
            <a:off x="71670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32" name="Google Shape;132;p15"/>
          <p:cNvSpPr txBox="1">
            <a:spLocks noGrp="1"/>
          </p:cNvSpPr>
          <p:nvPr>
            <p:ph type="title" idx="5"/>
          </p:nvPr>
        </p:nvSpPr>
        <p:spPr>
          <a:xfrm>
            <a:off x="347625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33" name="Google Shape;133;p15"/>
          <p:cNvSpPr txBox="1">
            <a:spLocks noGrp="1"/>
          </p:cNvSpPr>
          <p:nvPr>
            <p:ph type="title" idx="6"/>
          </p:nvPr>
        </p:nvSpPr>
        <p:spPr>
          <a:xfrm>
            <a:off x="624345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grpSp>
        <p:nvGrpSpPr>
          <p:cNvPr id="134" name="Google Shape;134;p15"/>
          <p:cNvGrpSpPr/>
          <p:nvPr/>
        </p:nvGrpSpPr>
        <p:grpSpPr>
          <a:xfrm>
            <a:off x="7230637" y="4394079"/>
            <a:ext cx="1198043" cy="210331"/>
            <a:chOff x="1026623" y="2953314"/>
            <a:chExt cx="5688711" cy="1008300"/>
          </a:xfrm>
        </p:grpSpPr>
        <p:sp>
          <p:nvSpPr>
            <p:cNvPr id="135" name="Google Shape;135;p15"/>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text columns 2">
  <p:cSld name="CUSTOM_2_2">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2699500" y="762275"/>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43" name="Google Shape;143;p16"/>
          <p:cNvSpPr txBox="1">
            <a:spLocks noGrp="1"/>
          </p:cNvSpPr>
          <p:nvPr>
            <p:ph type="subTitle" idx="1"/>
          </p:nvPr>
        </p:nvSpPr>
        <p:spPr>
          <a:xfrm>
            <a:off x="4651176" y="762267"/>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44" name="Google Shape;144;p16"/>
          <p:cNvSpPr txBox="1">
            <a:spLocks noGrp="1"/>
          </p:cNvSpPr>
          <p:nvPr>
            <p:ph type="title" idx="2"/>
          </p:nvPr>
        </p:nvSpPr>
        <p:spPr>
          <a:xfrm>
            <a:off x="2699500" y="1624969"/>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45" name="Google Shape;145;p16"/>
          <p:cNvSpPr txBox="1">
            <a:spLocks noGrp="1"/>
          </p:cNvSpPr>
          <p:nvPr>
            <p:ph type="subTitle" idx="3"/>
          </p:nvPr>
        </p:nvSpPr>
        <p:spPr>
          <a:xfrm>
            <a:off x="4651176" y="1624955"/>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46" name="Google Shape;146;p16"/>
          <p:cNvSpPr txBox="1">
            <a:spLocks noGrp="1"/>
          </p:cNvSpPr>
          <p:nvPr>
            <p:ph type="title" idx="4"/>
          </p:nvPr>
        </p:nvSpPr>
        <p:spPr>
          <a:xfrm>
            <a:off x="2699500" y="2487750"/>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47" name="Google Shape;147;p16"/>
          <p:cNvSpPr txBox="1">
            <a:spLocks noGrp="1"/>
          </p:cNvSpPr>
          <p:nvPr>
            <p:ph type="subTitle" idx="5"/>
          </p:nvPr>
        </p:nvSpPr>
        <p:spPr>
          <a:xfrm>
            <a:off x="4651176" y="2487729"/>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grpSp>
        <p:nvGrpSpPr>
          <p:cNvPr id="148" name="Google Shape;148;p16"/>
          <p:cNvGrpSpPr/>
          <p:nvPr/>
        </p:nvGrpSpPr>
        <p:grpSpPr>
          <a:xfrm>
            <a:off x="-422592" y="2935225"/>
            <a:ext cx="6279736" cy="2795850"/>
            <a:chOff x="-422592" y="2935225"/>
            <a:chExt cx="6279736" cy="2795850"/>
          </a:xfrm>
        </p:grpSpPr>
        <p:sp>
          <p:nvSpPr>
            <p:cNvPr id="149" name="Google Shape;149;p16"/>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150" name="Google Shape;150;p16"/>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151" name="Google Shape;151;p16"/>
          <p:cNvSpPr txBox="1">
            <a:spLocks noGrp="1"/>
          </p:cNvSpPr>
          <p:nvPr>
            <p:ph type="title" idx="6"/>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152" name="Google Shape;152;p16"/>
          <p:cNvGrpSpPr/>
          <p:nvPr/>
        </p:nvGrpSpPr>
        <p:grpSpPr>
          <a:xfrm>
            <a:off x="7230637" y="4394079"/>
            <a:ext cx="1198043" cy="210331"/>
            <a:chOff x="1026623" y="2953314"/>
            <a:chExt cx="5688711" cy="1008300"/>
          </a:xfrm>
        </p:grpSpPr>
        <p:sp>
          <p:nvSpPr>
            <p:cNvPr id="153" name="Google Shape;153;p1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6"/>
          <p:cNvSpPr txBox="1">
            <a:spLocks noGrp="1"/>
          </p:cNvSpPr>
          <p:nvPr>
            <p:ph type="title" idx="7" hasCustomPrompt="1"/>
          </p:nvPr>
        </p:nvSpPr>
        <p:spPr>
          <a:xfrm>
            <a:off x="1906209" y="882275"/>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59" name="Google Shape;159;p16"/>
          <p:cNvSpPr txBox="1">
            <a:spLocks noGrp="1"/>
          </p:cNvSpPr>
          <p:nvPr>
            <p:ph type="title" idx="8" hasCustomPrompt="1"/>
          </p:nvPr>
        </p:nvSpPr>
        <p:spPr>
          <a:xfrm>
            <a:off x="1906209" y="1744969"/>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60" name="Google Shape;160;p16"/>
          <p:cNvSpPr txBox="1">
            <a:spLocks noGrp="1"/>
          </p:cNvSpPr>
          <p:nvPr>
            <p:ph type="title" idx="9" hasCustomPrompt="1"/>
          </p:nvPr>
        </p:nvSpPr>
        <p:spPr>
          <a:xfrm>
            <a:off x="1906209" y="260775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61" name="Google Shape;161;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text columns">
  <p:cSld name="CUSTOM_2_1">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858451" y="2041875"/>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64" name="Google Shape;164;p17"/>
          <p:cNvSpPr txBox="1">
            <a:spLocks noGrp="1"/>
          </p:cNvSpPr>
          <p:nvPr>
            <p:ph type="subTitle" idx="1"/>
          </p:nvPr>
        </p:nvSpPr>
        <p:spPr>
          <a:xfrm>
            <a:off x="858454" y="2318010"/>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65" name="Google Shape;165;p17"/>
          <p:cNvSpPr txBox="1">
            <a:spLocks noGrp="1"/>
          </p:cNvSpPr>
          <p:nvPr>
            <p:ph type="title" idx="2"/>
          </p:nvPr>
        </p:nvSpPr>
        <p:spPr>
          <a:xfrm>
            <a:off x="858451" y="3657533"/>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66" name="Google Shape;166;p17"/>
          <p:cNvSpPr txBox="1">
            <a:spLocks noGrp="1"/>
          </p:cNvSpPr>
          <p:nvPr>
            <p:ph type="subTitle" idx="3"/>
          </p:nvPr>
        </p:nvSpPr>
        <p:spPr>
          <a:xfrm>
            <a:off x="858454" y="3933663"/>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67" name="Google Shape;167;p17"/>
          <p:cNvSpPr txBox="1">
            <a:spLocks noGrp="1"/>
          </p:cNvSpPr>
          <p:nvPr>
            <p:ph type="title" idx="4"/>
          </p:nvPr>
        </p:nvSpPr>
        <p:spPr>
          <a:xfrm>
            <a:off x="2538097" y="2041875"/>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68" name="Google Shape;168;p17"/>
          <p:cNvSpPr txBox="1">
            <a:spLocks noGrp="1"/>
          </p:cNvSpPr>
          <p:nvPr>
            <p:ph type="subTitle" idx="5"/>
          </p:nvPr>
        </p:nvSpPr>
        <p:spPr>
          <a:xfrm>
            <a:off x="2538101" y="2318010"/>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69" name="Google Shape;169;p17"/>
          <p:cNvSpPr txBox="1">
            <a:spLocks noGrp="1"/>
          </p:cNvSpPr>
          <p:nvPr>
            <p:ph type="title" idx="6"/>
          </p:nvPr>
        </p:nvSpPr>
        <p:spPr>
          <a:xfrm>
            <a:off x="2538097" y="3657533"/>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70" name="Google Shape;170;p17"/>
          <p:cNvSpPr txBox="1">
            <a:spLocks noGrp="1"/>
          </p:cNvSpPr>
          <p:nvPr>
            <p:ph type="subTitle" idx="7"/>
          </p:nvPr>
        </p:nvSpPr>
        <p:spPr>
          <a:xfrm>
            <a:off x="2538101" y="3933663"/>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71" name="Google Shape;171;p17"/>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172" name="Google Shape;172;p17"/>
          <p:cNvGrpSpPr/>
          <p:nvPr/>
        </p:nvGrpSpPr>
        <p:grpSpPr>
          <a:xfrm>
            <a:off x="7230637" y="779827"/>
            <a:ext cx="1198043" cy="210331"/>
            <a:chOff x="1026623" y="2953314"/>
            <a:chExt cx="5688711" cy="1008300"/>
          </a:xfrm>
        </p:grpSpPr>
        <p:sp>
          <p:nvSpPr>
            <p:cNvPr id="173" name="Google Shape;173;p1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CUSTOM_4">
    <p:spTree>
      <p:nvGrpSpPr>
        <p:cNvPr id="1" name="Shape 179"/>
        <p:cNvGrpSpPr/>
        <p:nvPr/>
      </p:nvGrpSpPr>
      <p:grpSpPr>
        <a:xfrm>
          <a:off x="0" y="0"/>
          <a:ext cx="0" cy="0"/>
          <a:chOff x="0" y="0"/>
          <a:chExt cx="0" cy="0"/>
        </a:xfrm>
      </p:grpSpPr>
      <p:sp>
        <p:nvSpPr>
          <p:cNvPr id="180" name="Google Shape;180;p18"/>
          <p:cNvSpPr txBox="1">
            <a:spLocks noGrp="1"/>
          </p:cNvSpPr>
          <p:nvPr>
            <p:ph type="title"/>
          </p:nvPr>
        </p:nvSpPr>
        <p:spPr>
          <a:xfrm>
            <a:off x="720000" y="1773125"/>
            <a:ext cx="35757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81" name="Google Shape;181;p18"/>
          <p:cNvSpPr txBox="1">
            <a:spLocks noGrp="1"/>
          </p:cNvSpPr>
          <p:nvPr>
            <p:ph type="title" idx="2" hasCustomPrompt="1"/>
          </p:nvPr>
        </p:nvSpPr>
        <p:spPr>
          <a:xfrm>
            <a:off x="3846225" y="408825"/>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
        <p:nvSpPr>
          <p:cNvPr id="182" name="Google Shape;18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3">
  <p:cSld name="CUSTOM_4_1">
    <p:spTree>
      <p:nvGrpSpPr>
        <p:cNvPr id="1" name="Shape 183"/>
        <p:cNvGrpSpPr/>
        <p:nvPr/>
      </p:nvGrpSpPr>
      <p:grpSpPr>
        <a:xfrm>
          <a:off x="0" y="0"/>
          <a:ext cx="0" cy="0"/>
          <a:chOff x="0" y="0"/>
          <a:chExt cx="0" cy="0"/>
        </a:xfrm>
      </p:grpSpPr>
      <p:sp>
        <p:nvSpPr>
          <p:cNvPr id="184" name="Google Shape;184;p19"/>
          <p:cNvSpPr txBox="1">
            <a:spLocks noGrp="1"/>
          </p:cNvSpPr>
          <p:nvPr>
            <p:ph type="title"/>
          </p:nvPr>
        </p:nvSpPr>
        <p:spPr>
          <a:xfrm>
            <a:off x="4724400" y="1783184"/>
            <a:ext cx="36996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b="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85" name="Google Shape;185;p19"/>
          <p:cNvSpPr txBox="1">
            <a:spLocks noGrp="1"/>
          </p:cNvSpPr>
          <p:nvPr>
            <p:ph type="title" idx="2" hasCustomPrompt="1"/>
          </p:nvPr>
        </p:nvSpPr>
        <p:spPr>
          <a:xfrm>
            <a:off x="4077104" y="376588"/>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b="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
        <p:nvSpPr>
          <p:cNvPr id="186" name="Google Shape;18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4">
  <p:cSld name="CUSTOM_4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flipH="1">
            <a:off x="1378775" y="387600"/>
            <a:ext cx="6386700" cy="1062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189" name="Google Shape;189;p20"/>
          <p:cNvSpPr txBox="1">
            <a:spLocks noGrp="1"/>
          </p:cNvSpPr>
          <p:nvPr>
            <p:ph type="title" idx="2" hasCustomPrompt="1"/>
          </p:nvPr>
        </p:nvSpPr>
        <p:spPr>
          <a:xfrm flipH="1">
            <a:off x="1213300" y="1854275"/>
            <a:ext cx="1097700" cy="96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90" name="Google Shape;190;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549500" y="3846050"/>
            <a:ext cx="6045000" cy="10122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1444716" y="2669259"/>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
        <p:nvSpPr>
          <p:cNvPr id="16" name="Google Shape;16;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5">
  <p:cSld name="CUSTOM_4_1_1_1">
    <p:spTree>
      <p:nvGrpSpPr>
        <p:cNvPr id="1" name="Shape 191"/>
        <p:cNvGrpSpPr/>
        <p:nvPr/>
      </p:nvGrpSpPr>
      <p:grpSpPr>
        <a:xfrm>
          <a:off x="0" y="0"/>
          <a:ext cx="0" cy="0"/>
          <a:chOff x="0" y="0"/>
          <a:chExt cx="0" cy="0"/>
        </a:xfrm>
      </p:grpSpPr>
      <p:sp>
        <p:nvSpPr>
          <p:cNvPr id="192" name="Google Shape;192;p21"/>
          <p:cNvSpPr txBox="1">
            <a:spLocks noGrp="1"/>
          </p:cNvSpPr>
          <p:nvPr>
            <p:ph type="title"/>
          </p:nvPr>
        </p:nvSpPr>
        <p:spPr>
          <a:xfrm flipH="1">
            <a:off x="7199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93" name="Google Shape;193;p21"/>
          <p:cNvSpPr txBox="1">
            <a:spLocks noGrp="1"/>
          </p:cNvSpPr>
          <p:nvPr>
            <p:ph type="title" idx="2" hasCustomPrompt="1"/>
          </p:nvPr>
        </p:nvSpPr>
        <p:spPr>
          <a:xfrm flipH="1">
            <a:off x="431255" y="615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94" name="Google Shape;19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6">
  <p:cSld name="CUSTOM_4_1_1_1_1">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flipH="1">
            <a:off x="47105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97" name="Google Shape;197;p22"/>
          <p:cNvSpPr txBox="1">
            <a:spLocks noGrp="1"/>
          </p:cNvSpPr>
          <p:nvPr>
            <p:ph type="title" idx="2" hasCustomPrompt="1"/>
          </p:nvPr>
        </p:nvSpPr>
        <p:spPr>
          <a:xfrm flipH="1">
            <a:off x="7341580" y="3767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98" name="Google Shape;198;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x text columns">
  <p:cSld name="CUSTOM_5">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1161012"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01" name="Google Shape;201;p23"/>
          <p:cNvSpPr txBox="1">
            <a:spLocks noGrp="1"/>
          </p:cNvSpPr>
          <p:nvPr>
            <p:ph type="subTitle" idx="1"/>
          </p:nvPr>
        </p:nvSpPr>
        <p:spPr>
          <a:xfrm>
            <a:off x="1161000"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2" name="Google Shape;202;p23"/>
          <p:cNvSpPr txBox="1">
            <a:spLocks noGrp="1"/>
          </p:cNvSpPr>
          <p:nvPr>
            <p:ph type="title" idx="2"/>
          </p:nvPr>
        </p:nvSpPr>
        <p:spPr>
          <a:xfrm>
            <a:off x="1161012"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03" name="Google Shape;203;p23"/>
          <p:cNvSpPr txBox="1">
            <a:spLocks noGrp="1"/>
          </p:cNvSpPr>
          <p:nvPr>
            <p:ph type="subTitle" idx="3"/>
          </p:nvPr>
        </p:nvSpPr>
        <p:spPr>
          <a:xfrm>
            <a:off x="1161000"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4" name="Google Shape;204;p23"/>
          <p:cNvSpPr txBox="1">
            <a:spLocks noGrp="1"/>
          </p:cNvSpPr>
          <p:nvPr>
            <p:ph type="title" idx="4"/>
          </p:nvPr>
        </p:nvSpPr>
        <p:spPr>
          <a:xfrm>
            <a:off x="3639300"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05" name="Google Shape;205;p23"/>
          <p:cNvSpPr txBox="1">
            <a:spLocks noGrp="1"/>
          </p:cNvSpPr>
          <p:nvPr>
            <p:ph type="subTitle" idx="5"/>
          </p:nvPr>
        </p:nvSpPr>
        <p:spPr>
          <a:xfrm>
            <a:off x="3639300"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6" name="Google Shape;206;p23"/>
          <p:cNvSpPr txBox="1">
            <a:spLocks noGrp="1"/>
          </p:cNvSpPr>
          <p:nvPr>
            <p:ph type="title" idx="6"/>
          </p:nvPr>
        </p:nvSpPr>
        <p:spPr>
          <a:xfrm>
            <a:off x="3639300"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07" name="Google Shape;207;p23"/>
          <p:cNvSpPr txBox="1">
            <a:spLocks noGrp="1"/>
          </p:cNvSpPr>
          <p:nvPr>
            <p:ph type="subTitle" idx="7"/>
          </p:nvPr>
        </p:nvSpPr>
        <p:spPr>
          <a:xfrm>
            <a:off x="3639299"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08" name="Google Shape;208;p23"/>
          <p:cNvSpPr txBox="1">
            <a:spLocks noGrp="1"/>
          </p:cNvSpPr>
          <p:nvPr>
            <p:ph type="title" idx="8"/>
          </p:nvPr>
        </p:nvSpPr>
        <p:spPr>
          <a:xfrm>
            <a:off x="6117584"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09" name="Google Shape;209;p23"/>
          <p:cNvSpPr txBox="1">
            <a:spLocks noGrp="1"/>
          </p:cNvSpPr>
          <p:nvPr>
            <p:ph type="subTitle" idx="9"/>
          </p:nvPr>
        </p:nvSpPr>
        <p:spPr>
          <a:xfrm>
            <a:off x="6117599"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0" name="Google Shape;210;p23"/>
          <p:cNvSpPr txBox="1">
            <a:spLocks noGrp="1"/>
          </p:cNvSpPr>
          <p:nvPr>
            <p:ph type="title" idx="13"/>
          </p:nvPr>
        </p:nvSpPr>
        <p:spPr>
          <a:xfrm>
            <a:off x="6117584"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11" name="Google Shape;211;p23"/>
          <p:cNvSpPr txBox="1">
            <a:spLocks noGrp="1"/>
          </p:cNvSpPr>
          <p:nvPr>
            <p:ph type="subTitle" idx="14"/>
          </p:nvPr>
        </p:nvSpPr>
        <p:spPr>
          <a:xfrm>
            <a:off x="6117598"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2" name="Google Shape;212;p23"/>
          <p:cNvSpPr txBox="1">
            <a:spLocks noGrp="1"/>
          </p:cNvSpPr>
          <p:nvPr>
            <p:ph type="title" idx="15"/>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213" name="Google Shape;213;p23"/>
          <p:cNvGrpSpPr/>
          <p:nvPr/>
        </p:nvGrpSpPr>
        <p:grpSpPr>
          <a:xfrm>
            <a:off x="7230637" y="779827"/>
            <a:ext cx="1198043" cy="210331"/>
            <a:chOff x="1026623" y="2953314"/>
            <a:chExt cx="5688711" cy="1008300"/>
          </a:xfrm>
        </p:grpSpPr>
        <p:sp>
          <p:nvSpPr>
            <p:cNvPr id="214" name="Google Shape;214;p2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 text 2">
  <p:cSld name="CUSTOM_8">
    <p:spTree>
      <p:nvGrpSpPr>
        <p:cNvPr id="1" name="Shape 220"/>
        <p:cNvGrpSpPr/>
        <p:nvPr/>
      </p:nvGrpSpPr>
      <p:grpSpPr>
        <a:xfrm>
          <a:off x="0" y="0"/>
          <a:ext cx="0" cy="0"/>
          <a:chOff x="0" y="0"/>
          <a:chExt cx="0" cy="0"/>
        </a:xfrm>
      </p:grpSpPr>
      <p:grpSp>
        <p:nvGrpSpPr>
          <p:cNvPr id="221" name="Google Shape;221;p24"/>
          <p:cNvGrpSpPr/>
          <p:nvPr/>
        </p:nvGrpSpPr>
        <p:grpSpPr>
          <a:xfrm flipH="1">
            <a:off x="4248150" y="-323850"/>
            <a:ext cx="5143500" cy="5943600"/>
            <a:chOff x="-171450" y="-323850"/>
            <a:chExt cx="5143500" cy="5943600"/>
          </a:xfrm>
        </p:grpSpPr>
        <p:sp>
          <p:nvSpPr>
            <p:cNvPr id="222" name="Google Shape;222;p24"/>
            <p:cNvSpPr/>
            <p:nvPr/>
          </p:nvSpPr>
          <p:spPr>
            <a:xfrm flipH="1">
              <a:off x="-171450" y="-323850"/>
              <a:ext cx="5143500" cy="5943600"/>
            </a:xfrm>
            <a:custGeom>
              <a:avLst/>
              <a:gdLst/>
              <a:ahLst/>
              <a:cxnLst/>
              <a:rect l="l" t="t" r="r" b="b"/>
              <a:pathLst>
                <a:path w="205740" h="237744" extrusionOk="0">
                  <a:moveTo>
                    <a:pt x="25908" y="0"/>
                  </a:moveTo>
                  <a:lnTo>
                    <a:pt x="0" y="115824"/>
                  </a:lnTo>
                  <a:lnTo>
                    <a:pt x="16764" y="237744"/>
                  </a:lnTo>
                  <a:lnTo>
                    <a:pt x="205740" y="237744"/>
                  </a:lnTo>
                  <a:lnTo>
                    <a:pt x="205740" y="1524"/>
                  </a:lnTo>
                  <a:close/>
                </a:path>
              </a:pathLst>
            </a:custGeom>
            <a:solidFill>
              <a:schemeClr val="accent3"/>
            </a:solidFill>
            <a:ln>
              <a:noFill/>
            </a:ln>
          </p:spPr>
        </p:sp>
        <p:sp>
          <p:nvSpPr>
            <p:cNvPr id="223" name="Google Shape;223;p24"/>
            <p:cNvSpPr/>
            <p:nvPr/>
          </p:nvSpPr>
          <p:spPr>
            <a:xfrm flipH="1">
              <a:off x="4371975" y="-323850"/>
              <a:ext cx="438150" cy="1962150"/>
            </a:xfrm>
            <a:custGeom>
              <a:avLst/>
              <a:gdLst/>
              <a:ahLst/>
              <a:cxnLst/>
              <a:rect l="l" t="t" r="r" b="b"/>
              <a:pathLst>
                <a:path w="17526" h="78486" extrusionOk="0">
                  <a:moveTo>
                    <a:pt x="17526" y="0"/>
                  </a:moveTo>
                  <a:lnTo>
                    <a:pt x="3429" y="0"/>
                  </a:lnTo>
                  <a:lnTo>
                    <a:pt x="0" y="78486"/>
                  </a:lnTo>
                  <a:close/>
                </a:path>
              </a:pathLst>
            </a:custGeom>
            <a:solidFill>
              <a:schemeClr val="accent1"/>
            </a:solidFill>
            <a:ln>
              <a:noFill/>
            </a:ln>
          </p:spPr>
        </p:sp>
      </p:grpSp>
      <p:sp>
        <p:nvSpPr>
          <p:cNvPr id="224" name="Google Shape;224;p24"/>
          <p:cNvSpPr txBox="1">
            <a:spLocks noGrp="1"/>
          </p:cNvSpPr>
          <p:nvPr>
            <p:ph type="subTitle" idx="1"/>
          </p:nvPr>
        </p:nvSpPr>
        <p:spPr>
          <a:xfrm>
            <a:off x="1032469" y="3418962"/>
            <a:ext cx="29628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225" name="Google Shape;225;p24"/>
          <p:cNvSpPr txBox="1">
            <a:spLocks noGrp="1"/>
          </p:cNvSpPr>
          <p:nvPr>
            <p:ph type="title"/>
          </p:nvPr>
        </p:nvSpPr>
        <p:spPr>
          <a:xfrm>
            <a:off x="1032456" y="2874249"/>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a:endParaRPr/>
          </a:p>
        </p:txBody>
      </p:sp>
      <p:sp>
        <p:nvSpPr>
          <p:cNvPr id="226" name="Google Shape;226;p24"/>
          <p:cNvSpPr txBox="1">
            <a:spLocks noGrp="1"/>
          </p:cNvSpPr>
          <p:nvPr>
            <p:ph type="title" idx="2"/>
          </p:nvPr>
        </p:nvSpPr>
        <p:spPr>
          <a:xfrm>
            <a:off x="5147531" y="2874249"/>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Clr>
                <a:schemeClr val="dk1"/>
              </a:buClr>
              <a:buSzPts val="3000"/>
              <a:buNone/>
              <a:defRPr sz="3000">
                <a:solidFill>
                  <a:schemeClr val="dk1"/>
                </a:solidFill>
              </a:defRPr>
            </a:lvl2pPr>
            <a:lvl3pPr lvl="2" rtl="0">
              <a:lnSpc>
                <a:spcPct val="100000"/>
              </a:lnSpc>
              <a:spcBef>
                <a:spcPts val="0"/>
              </a:spcBef>
              <a:spcAft>
                <a:spcPts val="0"/>
              </a:spcAft>
              <a:buClr>
                <a:schemeClr val="dk1"/>
              </a:buClr>
              <a:buSzPts val="3000"/>
              <a:buNone/>
              <a:defRPr sz="3000">
                <a:solidFill>
                  <a:schemeClr val="dk1"/>
                </a:solidFill>
              </a:defRPr>
            </a:lvl3pPr>
            <a:lvl4pPr lvl="3" rtl="0">
              <a:lnSpc>
                <a:spcPct val="100000"/>
              </a:lnSpc>
              <a:spcBef>
                <a:spcPts val="0"/>
              </a:spcBef>
              <a:spcAft>
                <a:spcPts val="0"/>
              </a:spcAft>
              <a:buClr>
                <a:schemeClr val="dk1"/>
              </a:buClr>
              <a:buSzPts val="3000"/>
              <a:buNone/>
              <a:defRPr sz="3000">
                <a:solidFill>
                  <a:schemeClr val="dk1"/>
                </a:solidFill>
              </a:defRPr>
            </a:lvl4pPr>
            <a:lvl5pPr lvl="4" rtl="0">
              <a:lnSpc>
                <a:spcPct val="100000"/>
              </a:lnSpc>
              <a:spcBef>
                <a:spcPts val="0"/>
              </a:spcBef>
              <a:spcAft>
                <a:spcPts val="0"/>
              </a:spcAft>
              <a:buClr>
                <a:schemeClr val="dk1"/>
              </a:buClr>
              <a:buSzPts val="3000"/>
              <a:buNone/>
              <a:defRPr sz="3000">
                <a:solidFill>
                  <a:schemeClr val="dk1"/>
                </a:solidFill>
              </a:defRPr>
            </a:lvl5pPr>
            <a:lvl6pPr lvl="5" rtl="0">
              <a:lnSpc>
                <a:spcPct val="100000"/>
              </a:lnSpc>
              <a:spcBef>
                <a:spcPts val="0"/>
              </a:spcBef>
              <a:spcAft>
                <a:spcPts val="0"/>
              </a:spcAft>
              <a:buClr>
                <a:schemeClr val="dk1"/>
              </a:buClr>
              <a:buSzPts val="3000"/>
              <a:buNone/>
              <a:defRPr sz="3000">
                <a:solidFill>
                  <a:schemeClr val="dk1"/>
                </a:solidFill>
              </a:defRPr>
            </a:lvl6pPr>
            <a:lvl7pPr lvl="6" rtl="0">
              <a:lnSpc>
                <a:spcPct val="100000"/>
              </a:lnSpc>
              <a:spcBef>
                <a:spcPts val="0"/>
              </a:spcBef>
              <a:spcAft>
                <a:spcPts val="0"/>
              </a:spcAft>
              <a:buClr>
                <a:schemeClr val="dk1"/>
              </a:buClr>
              <a:buSzPts val="3000"/>
              <a:buNone/>
              <a:defRPr sz="3000">
                <a:solidFill>
                  <a:schemeClr val="dk1"/>
                </a:solidFill>
              </a:defRPr>
            </a:lvl7pPr>
            <a:lvl8pPr lvl="7" rtl="0">
              <a:lnSpc>
                <a:spcPct val="100000"/>
              </a:lnSpc>
              <a:spcBef>
                <a:spcPts val="0"/>
              </a:spcBef>
              <a:spcAft>
                <a:spcPts val="0"/>
              </a:spcAft>
              <a:buClr>
                <a:schemeClr val="dk1"/>
              </a:buClr>
              <a:buSzPts val="3000"/>
              <a:buNone/>
              <a:defRPr sz="3000">
                <a:solidFill>
                  <a:schemeClr val="dk1"/>
                </a:solidFill>
              </a:defRPr>
            </a:lvl8pPr>
            <a:lvl9pPr lvl="8" rtl="0">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227" name="Google Shape;227;p24"/>
          <p:cNvSpPr txBox="1">
            <a:spLocks noGrp="1"/>
          </p:cNvSpPr>
          <p:nvPr>
            <p:ph type="subTitle" idx="3"/>
          </p:nvPr>
        </p:nvSpPr>
        <p:spPr>
          <a:xfrm>
            <a:off x="5147544" y="3418962"/>
            <a:ext cx="29640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228" name="Google Shape;228;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29"/>
        <p:cNvGrpSpPr/>
        <p:nvPr/>
      </p:nvGrpSpPr>
      <p:grpSpPr>
        <a:xfrm>
          <a:off x="0" y="0"/>
          <a:ext cx="0" cy="0"/>
          <a:chOff x="0" y="0"/>
          <a:chExt cx="0" cy="0"/>
        </a:xfrm>
      </p:grpSpPr>
      <p:grpSp>
        <p:nvGrpSpPr>
          <p:cNvPr id="230" name="Google Shape;230;p25"/>
          <p:cNvGrpSpPr/>
          <p:nvPr/>
        </p:nvGrpSpPr>
        <p:grpSpPr>
          <a:xfrm>
            <a:off x="-131650" y="689475"/>
            <a:ext cx="9399850" cy="3612150"/>
            <a:chOff x="-131650" y="765675"/>
            <a:chExt cx="9399850" cy="3612150"/>
          </a:xfrm>
        </p:grpSpPr>
        <p:sp>
          <p:nvSpPr>
            <p:cNvPr id="231" name="Google Shape;231;p25"/>
            <p:cNvSpPr/>
            <p:nvPr/>
          </p:nvSpPr>
          <p:spPr>
            <a:xfrm>
              <a:off x="-128375" y="765675"/>
              <a:ext cx="9396575" cy="3612150"/>
            </a:xfrm>
            <a:custGeom>
              <a:avLst/>
              <a:gdLst/>
              <a:ahLst/>
              <a:cxnLst/>
              <a:rect l="l" t="t" r="r" b="b"/>
              <a:pathLst>
                <a:path w="375863" h="144486" extrusionOk="0">
                  <a:moveTo>
                    <a:pt x="375656" y="122577"/>
                  </a:moveTo>
                  <a:lnTo>
                    <a:pt x="375863" y="0"/>
                  </a:lnTo>
                  <a:lnTo>
                    <a:pt x="685" y="15555"/>
                  </a:lnTo>
                  <a:lnTo>
                    <a:pt x="0" y="140847"/>
                  </a:lnTo>
                  <a:lnTo>
                    <a:pt x="190113" y="144486"/>
                  </a:lnTo>
                  <a:close/>
                </a:path>
              </a:pathLst>
            </a:custGeom>
            <a:solidFill>
              <a:schemeClr val="accent3"/>
            </a:solidFill>
            <a:ln>
              <a:noFill/>
            </a:ln>
          </p:spPr>
        </p:sp>
        <p:sp>
          <p:nvSpPr>
            <p:cNvPr id="232" name="Google Shape;232;p25"/>
            <p:cNvSpPr/>
            <p:nvPr/>
          </p:nvSpPr>
          <p:spPr>
            <a:xfrm rot="10800000">
              <a:off x="7480600" y="3913609"/>
              <a:ext cx="1787600" cy="207500"/>
            </a:xfrm>
            <a:custGeom>
              <a:avLst/>
              <a:gdLst/>
              <a:ahLst/>
              <a:cxnLst/>
              <a:rect l="l" t="t" r="r" b="b"/>
              <a:pathLst>
                <a:path w="71504" h="8300" extrusionOk="0">
                  <a:moveTo>
                    <a:pt x="0" y="0"/>
                  </a:moveTo>
                  <a:lnTo>
                    <a:pt x="76" y="8300"/>
                  </a:lnTo>
                  <a:lnTo>
                    <a:pt x="71504" y="856"/>
                  </a:lnTo>
                  <a:close/>
                </a:path>
              </a:pathLst>
            </a:custGeom>
            <a:solidFill>
              <a:schemeClr val="lt2"/>
            </a:solidFill>
            <a:ln>
              <a:noFill/>
            </a:ln>
          </p:spPr>
        </p:sp>
        <p:sp>
          <p:nvSpPr>
            <p:cNvPr id="233" name="Google Shape;233;p25"/>
            <p:cNvSpPr/>
            <p:nvPr/>
          </p:nvSpPr>
          <p:spPr>
            <a:xfrm>
              <a:off x="-131650" y="858850"/>
              <a:ext cx="1834750" cy="207500"/>
            </a:xfrm>
            <a:custGeom>
              <a:avLst/>
              <a:gdLst/>
              <a:ahLst/>
              <a:cxnLst/>
              <a:rect l="l" t="t" r="r" b="b"/>
              <a:pathLst>
                <a:path w="73390" h="8300" extrusionOk="0">
                  <a:moveTo>
                    <a:pt x="0" y="0"/>
                  </a:moveTo>
                  <a:lnTo>
                    <a:pt x="76" y="8300"/>
                  </a:lnTo>
                  <a:lnTo>
                    <a:pt x="73390" y="5666"/>
                  </a:lnTo>
                  <a:close/>
                </a:path>
              </a:pathLst>
            </a:custGeom>
            <a:solidFill>
              <a:schemeClr val="accent1"/>
            </a:solidFill>
            <a:ln>
              <a:noFill/>
            </a:ln>
          </p:spPr>
        </p:sp>
      </p:grpSp>
      <p:sp>
        <p:nvSpPr>
          <p:cNvPr id="234" name="Google Shape;234;p25"/>
          <p:cNvSpPr txBox="1">
            <a:spLocks noGrp="1"/>
          </p:cNvSpPr>
          <p:nvPr>
            <p:ph type="title"/>
          </p:nvPr>
        </p:nvSpPr>
        <p:spPr>
          <a:xfrm>
            <a:off x="1153400" y="1218750"/>
            <a:ext cx="3384900" cy="1127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000"/>
            </a:lvl1pPr>
            <a:lvl2pPr lvl="1" algn="ctr">
              <a:spcBef>
                <a:spcPts val="0"/>
              </a:spcBef>
              <a:spcAft>
                <a:spcPts val="0"/>
              </a:spcAft>
              <a:buNone/>
              <a:defRPr>
                <a:latin typeface="Roboto"/>
                <a:ea typeface="Roboto"/>
                <a:cs typeface="Roboto"/>
                <a:sym typeface="Roboto"/>
              </a:defRPr>
            </a:lvl2pPr>
            <a:lvl3pPr lvl="2" algn="ctr">
              <a:spcBef>
                <a:spcPts val="0"/>
              </a:spcBef>
              <a:spcAft>
                <a:spcPts val="0"/>
              </a:spcAft>
              <a:buNone/>
              <a:defRPr>
                <a:latin typeface="Roboto"/>
                <a:ea typeface="Roboto"/>
                <a:cs typeface="Roboto"/>
                <a:sym typeface="Roboto"/>
              </a:defRPr>
            </a:lvl3pPr>
            <a:lvl4pPr lvl="3" algn="ctr">
              <a:spcBef>
                <a:spcPts val="0"/>
              </a:spcBef>
              <a:spcAft>
                <a:spcPts val="0"/>
              </a:spcAft>
              <a:buNone/>
              <a:defRPr>
                <a:latin typeface="Roboto"/>
                <a:ea typeface="Roboto"/>
                <a:cs typeface="Roboto"/>
                <a:sym typeface="Roboto"/>
              </a:defRPr>
            </a:lvl4pPr>
            <a:lvl5pPr lvl="4" algn="ctr">
              <a:spcBef>
                <a:spcPts val="0"/>
              </a:spcBef>
              <a:spcAft>
                <a:spcPts val="0"/>
              </a:spcAft>
              <a:buNone/>
              <a:defRPr>
                <a:latin typeface="Roboto"/>
                <a:ea typeface="Roboto"/>
                <a:cs typeface="Roboto"/>
                <a:sym typeface="Roboto"/>
              </a:defRPr>
            </a:lvl5pPr>
            <a:lvl6pPr lvl="5" algn="ctr">
              <a:spcBef>
                <a:spcPts val="0"/>
              </a:spcBef>
              <a:spcAft>
                <a:spcPts val="0"/>
              </a:spcAft>
              <a:buNone/>
              <a:defRPr>
                <a:latin typeface="Roboto"/>
                <a:ea typeface="Roboto"/>
                <a:cs typeface="Roboto"/>
                <a:sym typeface="Roboto"/>
              </a:defRPr>
            </a:lvl6pPr>
            <a:lvl7pPr lvl="6" algn="ctr">
              <a:spcBef>
                <a:spcPts val="0"/>
              </a:spcBef>
              <a:spcAft>
                <a:spcPts val="0"/>
              </a:spcAft>
              <a:buNone/>
              <a:defRPr>
                <a:latin typeface="Roboto"/>
                <a:ea typeface="Roboto"/>
                <a:cs typeface="Roboto"/>
                <a:sym typeface="Roboto"/>
              </a:defRPr>
            </a:lvl7pPr>
            <a:lvl8pPr lvl="7" algn="ctr">
              <a:spcBef>
                <a:spcPts val="0"/>
              </a:spcBef>
              <a:spcAft>
                <a:spcPts val="0"/>
              </a:spcAft>
              <a:buNone/>
              <a:defRPr>
                <a:latin typeface="Roboto"/>
                <a:ea typeface="Roboto"/>
                <a:cs typeface="Roboto"/>
                <a:sym typeface="Roboto"/>
              </a:defRPr>
            </a:lvl8pPr>
            <a:lvl9pPr lvl="8" algn="ctr">
              <a:spcBef>
                <a:spcPts val="0"/>
              </a:spcBef>
              <a:spcAft>
                <a:spcPts val="0"/>
              </a:spcAft>
              <a:buNone/>
              <a:defRPr>
                <a:latin typeface="Roboto"/>
                <a:ea typeface="Roboto"/>
                <a:cs typeface="Roboto"/>
                <a:sym typeface="Roboto"/>
              </a:defRPr>
            </a:lvl9pPr>
          </a:lstStyle>
          <a:p>
            <a:endParaRPr/>
          </a:p>
        </p:txBody>
      </p:sp>
      <p:sp>
        <p:nvSpPr>
          <p:cNvPr id="235" name="Google Shape;235;p25"/>
          <p:cNvSpPr txBox="1">
            <a:spLocks noGrp="1"/>
          </p:cNvSpPr>
          <p:nvPr>
            <p:ph type="subTitle" idx="1"/>
          </p:nvPr>
        </p:nvSpPr>
        <p:spPr>
          <a:xfrm>
            <a:off x="1153400" y="2232725"/>
            <a:ext cx="33849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36" name="Google Shape;236;p25"/>
          <p:cNvSpPr txBox="1"/>
          <p:nvPr/>
        </p:nvSpPr>
        <p:spPr>
          <a:xfrm>
            <a:off x="1153400" y="3251667"/>
            <a:ext cx="3384900" cy="8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Livvic"/>
                <a:ea typeface="Livvic"/>
                <a:cs typeface="Livvic"/>
                <a:sym typeface="Livvic"/>
              </a:rPr>
              <a:t>CREDITS</a:t>
            </a:r>
            <a:r>
              <a:rPr lang="en" sz="1200">
                <a:solidFill>
                  <a:schemeClr val="dk1"/>
                </a:solidFill>
                <a:latin typeface="Livvic"/>
                <a:ea typeface="Livvic"/>
                <a:cs typeface="Livvic"/>
                <a:sym typeface="Livvic"/>
              </a:rPr>
              <a:t>: This presentation template was created by </a:t>
            </a:r>
            <a:r>
              <a:rPr lang="en" sz="1200" b="1">
                <a:solidFill>
                  <a:schemeClr val="dk1"/>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including icons by </a:t>
            </a:r>
            <a:r>
              <a:rPr lang="en" sz="1200" b="1">
                <a:solidFill>
                  <a:schemeClr val="dk1"/>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a:solidFill>
                  <a:schemeClr val="dk1"/>
                </a:solidFill>
                <a:latin typeface="Livvic"/>
                <a:ea typeface="Livvic"/>
                <a:cs typeface="Livvic"/>
                <a:sym typeface="Livvic"/>
              </a:rPr>
              <a:t>, infographics &amp; images by </a:t>
            </a:r>
            <a:r>
              <a:rPr lang="en" sz="1200" b="1">
                <a:solidFill>
                  <a:schemeClr val="dk1"/>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a:solidFill>
                <a:schemeClr val="dk1"/>
              </a:solidFill>
              <a:latin typeface="Livvic"/>
              <a:ea typeface="Livvic"/>
              <a:cs typeface="Livvic"/>
              <a:sym typeface="Livvic"/>
            </a:endParaRPr>
          </a:p>
        </p:txBody>
      </p:sp>
      <p:sp>
        <p:nvSpPr>
          <p:cNvPr id="237" name="Google Shape;23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text columns 3">
  <p:cSld name="CUSTOM_9">
    <p:spTree>
      <p:nvGrpSpPr>
        <p:cNvPr id="1" name="Shape 238"/>
        <p:cNvGrpSpPr/>
        <p:nvPr/>
      </p:nvGrpSpPr>
      <p:grpSpPr>
        <a:xfrm>
          <a:off x="0" y="0"/>
          <a:ext cx="0" cy="0"/>
          <a:chOff x="0" y="0"/>
          <a:chExt cx="0" cy="0"/>
        </a:xfrm>
      </p:grpSpPr>
      <p:sp>
        <p:nvSpPr>
          <p:cNvPr id="239" name="Google Shape;239;p26"/>
          <p:cNvSpPr txBox="1">
            <a:spLocks noGrp="1"/>
          </p:cNvSpPr>
          <p:nvPr>
            <p:ph type="subTitle" idx="1"/>
          </p:nvPr>
        </p:nvSpPr>
        <p:spPr>
          <a:xfrm>
            <a:off x="71670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0" name="Google Shape;240;p26"/>
          <p:cNvSpPr txBox="1">
            <a:spLocks noGrp="1"/>
          </p:cNvSpPr>
          <p:nvPr>
            <p:ph type="subTitle" idx="2"/>
          </p:nvPr>
        </p:nvSpPr>
        <p:spPr>
          <a:xfrm>
            <a:off x="347625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1" name="Google Shape;241;p26"/>
          <p:cNvSpPr txBox="1">
            <a:spLocks noGrp="1"/>
          </p:cNvSpPr>
          <p:nvPr>
            <p:ph type="subTitle" idx="3"/>
          </p:nvPr>
        </p:nvSpPr>
        <p:spPr>
          <a:xfrm>
            <a:off x="624345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2" name="Google Shape;242;p26"/>
          <p:cNvSpPr txBox="1">
            <a:spLocks noGrp="1"/>
          </p:cNvSpPr>
          <p:nvPr>
            <p:ph type="title"/>
          </p:nvPr>
        </p:nvSpPr>
        <p:spPr>
          <a:xfrm>
            <a:off x="71670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43" name="Google Shape;243;p26"/>
          <p:cNvSpPr txBox="1">
            <a:spLocks noGrp="1"/>
          </p:cNvSpPr>
          <p:nvPr>
            <p:ph type="title" idx="4"/>
          </p:nvPr>
        </p:nvSpPr>
        <p:spPr>
          <a:xfrm>
            <a:off x="347625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44" name="Google Shape;244;p26"/>
          <p:cNvSpPr txBox="1">
            <a:spLocks noGrp="1"/>
          </p:cNvSpPr>
          <p:nvPr>
            <p:ph type="title" idx="5"/>
          </p:nvPr>
        </p:nvSpPr>
        <p:spPr>
          <a:xfrm>
            <a:off x="624345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45" name="Google Shape;245;p26"/>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246" name="Google Shape;246;p26"/>
          <p:cNvGrpSpPr/>
          <p:nvPr/>
        </p:nvGrpSpPr>
        <p:grpSpPr>
          <a:xfrm>
            <a:off x="7230637" y="779827"/>
            <a:ext cx="1198043" cy="210331"/>
            <a:chOff x="1026623" y="2953314"/>
            <a:chExt cx="5688711" cy="1008300"/>
          </a:xfrm>
        </p:grpSpPr>
        <p:sp>
          <p:nvSpPr>
            <p:cNvPr id="247" name="Google Shape;247;p2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26"/>
          <p:cNvSpPr txBox="1">
            <a:spLocks noGrp="1"/>
          </p:cNvSpPr>
          <p:nvPr>
            <p:ph type="title" idx="7" hasCustomPrompt="1"/>
          </p:nvPr>
        </p:nvSpPr>
        <p:spPr>
          <a:xfrm>
            <a:off x="141195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53" name="Google Shape;253;p26"/>
          <p:cNvSpPr txBox="1">
            <a:spLocks noGrp="1"/>
          </p:cNvSpPr>
          <p:nvPr>
            <p:ph type="title" idx="8" hasCustomPrompt="1"/>
          </p:nvPr>
        </p:nvSpPr>
        <p:spPr>
          <a:xfrm>
            <a:off x="417150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54" name="Google Shape;254;p26"/>
          <p:cNvSpPr txBox="1">
            <a:spLocks noGrp="1"/>
          </p:cNvSpPr>
          <p:nvPr>
            <p:ph type="title" idx="9" hasCustomPrompt="1"/>
          </p:nvPr>
        </p:nvSpPr>
        <p:spPr>
          <a:xfrm>
            <a:off x="693870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55" name="Google Shape;25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text columns 4">
  <p:cSld name="CUSTOM_10">
    <p:spTree>
      <p:nvGrpSpPr>
        <p:cNvPr id="1" name="Shape 256"/>
        <p:cNvGrpSpPr/>
        <p:nvPr/>
      </p:nvGrpSpPr>
      <p:grpSpPr>
        <a:xfrm>
          <a:off x="0" y="0"/>
          <a:ext cx="0" cy="0"/>
          <a:chOff x="0" y="0"/>
          <a:chExt cx="0" cy="0"/>
        </a:xfrm>
      </p:grpSpPr>
      <p:sp>
        <p:nvSpPr>
          <p:cNvPr id="257" name="Google Shape;257;p27"/>
          <p:cNvSpPr txBox="1">
            <a:spLocks noGrp="1"/>
          </p:cNvSpPr>
          <p:nvPr>
            <p:ph type="subTitle" idx="1"/>
          </p:nvPr>
        </p:nvSpPr>
        <p:spPr>
          <a:xfrm>
            <a:off x="86910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8" name="Google Shape;258;p27"/>
          <p:cNvSpPr txBox="1">
            <a:spLocks noGrp="1"/>
          </p:cNvSpPr>
          <p:nvPr>
            <p:ph type="subTitle" idx="2"/>
          </p:nvPr>
        </p:nvSpPr>
        <p:spPr>
          <a:xfrm>
            <a:off x="347625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9" name="Google Shape;259;p27"/>
          <p:cNvSpPr txBox="1">
            <a:spLocks noGrp="1"/>
          </p:cNvSpPr>
          <p:nvPr>
            <p:ph type="subTitle" idx="3"/>
          </p:nvPr>
        </p:nvSpPr>
        <p:spPr>
          <a:xfrm>
            <a:off x="609105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0" name="Google Shape;260;p27"/>
          <p:cNvSpPr txBox="1">
            <a:spLocks noGrp="1"/>
          </p:cNvSpPr>
          <p:nvPr>
            <p:ph type="title"/>
          </p:nvPr>
        </p:nvSpPr>
        <p:spPr>
          <a:xfrm>
            <a:off x="86910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61" name="Google Shape;261;p27"/>
          <p:cNvSpPr txBox="1">
            <a:spLocks noGrp="1"/>
          </p:cNvSpPr>
          <p:nvPr>
            <p:ph type="title" idx="4"/>
          </p:nvPr>
        </p:nvSpPr>
        <p:spPr>
          <a:xfrm>
            <a:off x="347625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62" name="Google Shape;262;p27"/>
          <p:cNvSpPr txBox="1">
            <a:spLocks noGrp="1"/>
          </p:cNvSpPr>
          <p:nvPr>
            <p:ph type="title" idx="5"/>
          </p:nvPr>
        </p:nvSpPr>
        <p:spPr>
          <a:xfrm>
            <a:off x="609105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63" name="Google Shape;263;p27"/>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264" name="Google Shape;264;p27"/>
          <p:cNvGrpSpPr/>
          <p:nvPr/>
        </p:nvGrpSpPr>
        <p:grpSpPr>
          <a:xfrm>
            <a:off x="7230637" y="779827"/>
            <a:ext cx="1198043" cy="210331"/>
            <a:chOff x="1026623" y="2953314"/>
            <a:chExt cx="5688711" cy="1008300"/>
          </a:xfrm>
        </p:grpSpPr>
        <p:sp>
          <p:nvSpPr>
            <p:cNvPr id="265" name="Google Shape;265;p2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text columns">
  <p:cSld name="CUSTOM_11">
    <p:spTree>
      <p:nvGrpSpPr>
        <p:cNvPr id="1" name="Shape 271"/>
        <p:cNvGrpSpPr/>
        <p:nvPr/>
      </p:nvGrpSpPr>
      <p:grpSpPr>
        <a:xfrm>
          <a:off x="0" y="0"/>
          <a:ext cx="0" cy="0"/>
          <a:chOff x="0" y="0"/>
          <a:chExt cx="0" cy="0"/>
        </a:xfrm>
      </p:grpSpPr>
      <p:sp>
        <p:nvSpPr>
          <p:cNvPr id="272" name="Google Shape;272;p28"/>
          <p:cNvSpPr txBox="1">
            <a:spLocks noGrp="1"/>
          </p:cNvSpPr>
          <p:nvPr>
            <p:ph type="title"/>
          </p:nvPr>
        </p:nvSpPr>
        <p:spPr>
          <a:xfrm>
            <a:off x="1573200" y="2050925"/>
            <a:ext cx="21468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73" name="Google Shape;273;p28"/>
          <p:cNvSpPr txBox="1">
            <a:spLocks noGrp="1"/>
          </p:cNvSpPr>
          <p:nvPr>
            <p:ph type="subTitle" idx="1"/>
          </p:nvPr>
        </p:nvSpPr>
        <p:spPr>
          <a:xfrm>
            <a:off x="1573200" y="2309747"/>
            <a:ext cx="2146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74" name="Google Shape;274;p28"/>
          <p:cNvSpPr txBox="1">
            <a:spLocks noGrp="1"/>
          </p:cNvSpPr>
          <p:nvPr>
            <p:ph type="title" idx="2"/>
          </p:nvPr>
        </p:nvSpPr>
        <p:spPr>
          <a:xfrm>
            <a:off x="1573200" y="3875061"/>
            <a:ext cx="2146800" cy="35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75" name="Google Shape;275;p28"/>
          <p:cNvSpPr txBox="1">
            <a:spLocks noGrp="1"/>
          </p:cNvSpPr>
          <p:nvPr>
            <p:ph type="subTitle" idx="3"/>
          </p:nvPr>
        </p:nvSpPr>
        <p:spPr>
          <a:xfrm>
            <a:off x="1573200" y="4133880"/>
            <a:ext cx="2146800" cy="57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76" name="Google Shape;276;p28"/>
          <p:cNvSpPr txBox="1">
            <a:spLocks noGrp="1"/>
          </p:cNvSpPr>
          <p:nvPr>
            <p:ph type="title" idx="4"/>
          </p:nvPr>
        </p:nvSpPr>
        <p:spPr>
          <a:xfrm>
            <a:off x="5424000" y="2050925"/>
            <a:ext cx="21468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77" name="Google Shape;277;p28"/>
          <p:cNvSpPr txBox="1">
            <a:spLocks noGrp="1"/>
          </p:cNvSpPr>
          <p:nvPr>
            <p:ph type="subTitle" idx="5"/>
          </p:nvPr>
        </p:nvSpPr>
        <p:spPr>
          <a:xfrm>
            <a:off x="5424000" y="2309747"/>
            <a:ext cx="2146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78" name="Google Shape;278;p28"/>
          <p:cNvSpPr txBox="1">
            <a:spLocks noGrp="1"/>
          </p:cNvSpPr>
          <p:nvPr>
            <p:ph type="title" idx="6"/>
          </p:nvPr>
        </p:nvSpPr>
        <p:spPr>
          <a:xfrm>
            <a:off x="5424000" y="3875061"/>
            <a:ext cx="2146800" cy="35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79" name="Google Shape;279;p28"/>
          <p:cNvSpPr txBox="1">
            <a:spLocks noGrp="1"/>
          </p:cNvSpPr>
          <p:nvPr>
            <p:ph type="subTitle" idx="7"/>
          </p:nvPr>
        </p:nvSpPr>
        <p:spPr>
          <a:xfrm>
            <a:off x="5424000" y="4133880"/>
            <a:ext cx="2146800" cy="57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80" name="Google Shape;280;p28"/>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281" name="Google Shape;281;p28"/>
          <p:cNvGrpSpPr/>
          <p:nvPr/>
        </p:nvGrpSpPr>
        <p:grpSpPr>
          <a:xfrm>
            <a:off x="7230637" y="779827"/>
            <a:ext cx="1198043" cy="210331"/>
            <a:chOff x="1026623" y="2953314"/>
            <a:chExt cx="5688711" cy="1008300"/>
          </a:xfrm>
        </p:grpSpPr>
        <p:sp>
          <p:nvSpPr>
            <p:cNvPr id="282" name="Google Shape;282;p28"/>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8"/>
          <p:cNvSpPr txBox="1">
            <a:spLocks noGrp="1"/>
          </p:cNvSpPr>
          <p:nvPr>
            <p:ph type="title" idx="9" hasCustomPrompt="1"/>
          </p:nvPr>
        </p:nvSpPr>
        <p:spPr>
          <a:xfrm>
            <a:off x="2250300" y="165850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88" name="Google Shape;288;p28"/>
          <p:cNvSpPr txBox="1">
            <a:spLocks noGrp="1"/>
          </p:cNvSpPr>
          <p:nvPr>
            <p:ph type="title" idx="13" hasCustomPrompt="1"/>
          </p:nvPr>
        </p:nvSpPr>
        <p:spPr>
          <a:xfrm>
            <a:off x="6101100" y="165850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89" name="Google Shape;289;p28"/>
          <p:cNvSpPr txBox="1">
            <a:spLocks noGrp="1"/>
          </p:cNvSpPr>
          <p:nvPr>
            <p:ph type="title" idx="14" hasCustomPrompt="1"/>
          </p:nvPr>
        </p:nvSpPr>
        <p:spPr>
          <a:xfrm>
            <a:off x="2250300" y="348594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90" name="Google Shape;290;p28"/>
          <p:cNvSpPr txBox="1">
            <a:spLocks noGrp="1"/>
          </p:cNvSpPr>
          <p:nvPr>
            <p:ph type="title" idx="15" hasCustomPrompt="1"/>
          </p:nvPr>
        </p:nvSpPr>
        <p:spPr>
          <a:xfrm>
            <a:off x="6101100" y="348594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91" name="Google Shape;291;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mall numbers">
  <p:cSld name="CUSTOM_12">
    <p:spTree>
      <p:nvGrpSpPr>
        <p:cNvPr id="1" name="Shape 292"/>
        <p:cNvGrpSpPr/>
        <p:nvPr/>
      </p:nvGrpSpPr>
      <p:grpSpPr>
        <a:xfrm>
          <a:off x="0" y="0"/>
          <a:ext cx="0" cy="0"/>
          <a:chOff x="0" y="0"/>
          <a:chExt cx="0" cy="0"/>
        </a:xfrm>
      </p:grpSpPr>
      <p:sp>
        <p:nvSpPr>
          <p:cNvPr id="293" name="Google Shape;293;p29"/>
          <p:cNvSpPr txBox="1">
            <a:spLocks noGrp="1"/>
          </p:cNvSpPr>
          <p:nvPr>
            <p:ph type="title" hasCustomPrompt="1"/>
          </p:nvPr>
        </p:nvSpPr>
        <p:spPr>
          <a:xfrm>
            <a:off x="3868350" y="3740350"/>
            <a:ext cx="13989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294" name="Google Shape;294;p29"/>
          <p:cNvSpPr txBox="1">
            <a:spLocks noGrp="1"/>
          </p:cNvSpPr>
          <p:nvPr>
            <p:ph type="subTitle" idx="1"/>
          </p:nvPr>
        </p:nvSpPr>
        <p:spPr>
          <a:xfrm>
            <a:off x="347625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95" name="Google Shape;295;p29"/>
          <p:cNvSpPr txBox="1">
            <a:spLocks noGrp="1"/>
          </p:cNvSpPr>
          <p:nvPr>
            <p:ph type="subTitle" idx="2"/>
          </p:nvPr>
        </p:nvSpPr>
        <p:spPr>
          <a:xfrm>
            <a:off x="347625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96" name="Google Shape;296;p29"/>
          <p:cNvSpPr txBox="1">
            <a:spLocks noGrp="1"/>
          </p:cNvSpPr>
          <p:nvPr>
            <p:ph type="title" idx="3" hasCustomPrompt="1"/>
          </p:nvPr>
        </p:nvSpPr>
        <p:spPr>
          <a:xfrm>
            <a:off x="1105650" y="3740350"/>
            <a:ext cx="14034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297" name="Google Shape;297;p29"/>
          <p:cNvSpPr txBox="1">
            <a:spLocks noGrp="1"/>
          </p:cNvSpPr>
          <p:nvPr>
            <p:ph type="subTitle" idx="4"/>
          </p:nvPr>
        </p:nvSpPr>
        <p:spPr>
          <a:xfrm>
            <a:off x="7158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98" name="Google Shape;298;p29"/>
          <p:cNvSpPr txBox="1">
            <a:spLocks noGrp="1"/>
          </p:cNvSpPr>
          <p:nvPr>
            <p:ph type="subTitle" idx="5"/>
          </p:nvPr>
        </p:nvSpPr>
        <p:spPr>
          <a:xfrm>
            <a:off x="7158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99" name="Google Shape;299;p29"/>
          <p:cNvSpPr txBox="1">
            <a:spLocks noGrp="1"/>
          </p:cNvSpPr>
          <p:nvPr>
            <p:ph type="title" idx="6" hasCustomPrompt="1"/>
          </p:nvPr>
        </p:nvSpPr>
        <p:spPr>
          <a:xfrm>
            <a:off x="6637200" y="3740350"/>
            <a:ext cx="13989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300" name="Google Shape;300;p29"/>
          <p:cNvSpPr txBox="1">
            <a:spLocks noGrp="1"/>
          </p:cNvSpPr>
          <p:nvPr>
            <p:ph type="subTitle" idx="7"/>
          </p:nvPr>
        </p:nvSpPr>
        <p:spPr>
          <a:xfrm>
            <a:off x="62451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301" name="Google Shape;301;p29"/>
          <p:cNvSpPr txBox="1">
            <a:spLocks noGrp="1"/>
          </p:cNvSpPr>
          <p:nvPr>
            <p:ph type="subTitle" idx="8"/>
          </p:nvPr>
        </p:nvSpPr>
        <p:spPr>
          <a:xfrm>
            <a:off x="62451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302" name="Google Shape;302;p29"/>
          <p:cNvSpPr txBox="1">
            <a:spLocks noGrp="1"/>
          </p:cNvSpPr>
          <p:nvPr>
            <p:ph type="title" idx="9"/>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303" name="Google Shape;303;p29"/>
          <p:cNvGrpSpPr/>
          <p:nvPr/>
        </p:nvGrpSpPr>
        <p:grpSpPr>
          <a:xfrm>
            <a:off x="7230637" y="779827"/>
            <a:ext cx="1198043" cy="210331"/>
            <a:chOff x="1026623" y="2953314"/>
            <a:chExt cx="5688711" cy="1008300"/>
          </a:xfrm>
        </p:grpSpPr>
        <p:sp>
          <p:nvSpPr>
            <p:cNvPr id="304" name="Google Shape;304;p29"/>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 text 3">
  <p:cSld name="CUSTOM_13">
    <p:spTree>
      <p:nvGrpSpPr>
        <p:cNvPr id="1" name="Shape 310"/>
        <p:cNvGrpSpPr/>
        <p:nvPr/>
      </p:nvGrpSpPr>
      <p:grpSpPr>
        <a:xfrm>
          <a:off x="0" y="0"/>
          <a:ext cx="0" cy="0"/>
          <a:chOff x="0" y="0"/>
          <a:chExt cx="0" cy="0"/>
        </a:xfrm>
      </p:grpSpPr>
      <p:sp>
        <p:nvSpPr>
          <p:cNvPr id="311" name="Google Shape;311;p30"/>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12" name="Google Shape;312;p30"/>
          <p:cNvSpPr txBox="1">
            <a:spLocks noGrp="1"/>
          </p:cNvSpPr>
          <p:nvPr>
            <p:ph type="body" idx="1"/>
          </p:nvPr>
        </p:nvSpPr>
        <p:spPr>
          <a:xfrm>
            <a:off x="720000" y="1385236"/>
            <a:ext cx="3696600" cy="3481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00000"/>
              </a:lnSpc>
              <a:spcBef>
                <a:spcPts val="0"/>
              </a:spcBef>
              <a:spcAft>
                <a:spcPts val="0"/>
              </a:spcAft>
              <a:buSzPts val="1400"/>
              <a:buAutoNum type="alphaLcPeriod"/>
              <a:defRPr sz="1400"/>
            </a:lvl2pPr>
            <a:lvl3pPr marL="1371600" lvl="2" indent="-317500" rtl="0">
              <a:lnSpc>
                <a:spcPct val="100000"/>
              </a:lnSpc>
              <a:spcBef>
                <a:spcPts val="0"/>
              </a:spcBef>
              <a:spcAft>
                <a:spcPts val="0"/>
              </a:spcAft>
              <a:buSzPts val="1400"/>
              <a:buAutoNum type="romanLcPeriod"/>
              <a:defRPr sz="1400"/>
            </a:lvl3pPr>
            <a:lvl4pPr marL="1828800" lvl="3" indent="-317500" rtl="0">
              <a:lnSpc>
                <a:spcPct val="100000"/>
              </a:lnSpc>
              <a:spcBef>
                <a:spcPts val="0"/>
              </a:spcBef>
              <a:spcAft>
                <a:spcPts val="0"/>
              </a:spcAft>
              <a:buSzPts val="1400"/>
              <a:buAutoNum type="arabicPeriod"/>
              <a:defRPr sz="1400"/>
            </a:lvl4pPr>
            <a:lvl5pPr marL="2286000" lvl="4" indent="-317500" rtl="0">
              <a:lnSpc>
                <a:spcPct val="100000"/>
              </a:lnSpc>
              <a:spcBef>
                <a:spcPts val="0"/>
              </a:spcBef>
              <a:spcAft>
                <a:spcPts val="0"/>
              </a:spcAft>
              <a:buSzPts val="1400"/>
              <a:buAutoNum type="alphaLcPeriod"/>
              <a:defRPr sz="1400"/>
            </a:lvl5pPr>
            <a:lvl6pPr marL="2743200" lvl="5" indent="-317500" rtl="0">
              <a:lnSpc>
                <a:spcPct val="100000"/>
              </a:lnSpc>
              <a:spcBef>
                <a:spcPts val="0"/>
              </a:spcBef>
              <a:spcAft>
                <a:spcPts val="0"/>
              </a:spcAft>
              <a:buSzPts val="1400"/>
              <a:buAutoNum type="romanLcPeriod"/>
              <a:defRPr sz="1400"/>
            </a:lvl6pPr>
            <a:lvl7pPr marL="3200400" lvl="6" indent="-317500" rtl="0">
              <a:lnSpc>
                <a:spcPct val="100000"/>
              </a:lnSpc>
              <a:spcBef>
                <a:spcPts val="0"/>
              </a:spcBef>
              <a:spcAft>
                <a:spcPts val="0"/>
              </a:spcAft>
              <a:buSzPts val="1400"/>
              <a:buAutoNum type="arabicPeriod"/>
              <a:defRPr sz="1400"/>
            </a:lvl7pPr>
            <a:lvl8pPr marL="3657600" lvl="7" indent="-317500" rtl="0">
              <a:lnSpc>
                <a:spcPct val="100000"/>
              </a:lnSpc>
              <a:spcBef>
                <a:spcPts val="0"/>
              </a:spcBef>
              <a:spcAft>
                <a:spcPts val="0"/>
              </a:spcAft>
              <a:buSzPts val="1400"/>
              <a:buAutoNum type="alphaLcPeriod"/>
              <a:defRPr sz="1400"/>
            </a:lvl8pPr>
            <a:lvl9pPr marL="4114800" lvl="8" indent="-317500" rtl="0">
              <a:lnSpc>
                <a:spcPct val="100000"/>
              </a:lnSpc>
              <a:spcBef>
                <a:spcPts val="0"/>
              </a:spcBef>
              <a:spcAft>
                <a:spcPts val="0"/>
              </a:spcAft>
              <a:buSzPts val="1400"/>
              <a:buAutoNum type="romanLcPeriod"/>
              <a:defRPr sz="1400"/>
            </a:lvl9pPr>
          </a:lstStyle>
          <a:p>
            <a:endParaRPr/>
          </a:p>
        </p:txBody>
      </p:sp>
      <p:grpSp>
        <p:nvGrpSpPr>
          <p:cNvPr id="313" name="Google Shape;313;p30"/>
          <p:cNvGrpSpPr/>
          <p:nvPr/>
        </p:nvGrpSpPr>
        <p:grpSpPr>
          <a:xfrm>
            <a:off x="7230637" y="781196"/>
            <a:ext cx="1198043" cy="210331"/>
            <a:chOff x="1026623" y="2953314"/>
            <a:chExt cx="5688711" cy="1008300"/>
          </a:xfrm>
        </p:grpSpPr>
        <p:sp>
          <p:nvSpPr>
            <p:cNvPr id="314" name="Google Shape;314;p30"/>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30"/>
          <p:cNvSpPr txBox="1">
            <a:spLocks noGrp="1"/>
          </p:cNvSpPr>
          <p:nvPr>
            <p:ph type="body" idx="2"/>
          </p:nvPr>
        </p:nvSpPr>
        <p:spPr>
          <a:xfrm>
            <a:off x="4727400" y="2149200"/>
            <a:ext cx="3696600" cy="245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00000"/>
              </a:lnSpc>
              <a:spcBef>
                <a:spcPts val="0"/>
              </a:spcBef>
              <a:spcAft>
                <a:spcPts val="0"/>
              </a:spcAft>
              <a:buSzPts val="1400"/>
              <a:buAutoNum type="alphaLcPeriod"/>
              <a:defRPr sz="1400"/>
            </a:lvl2pPr>
            <a:lvl3pPr marL="1371600" lvl="2" indent="-317500" rtl="0">
              <a:lnSpc>
                <a:spcPct val="100000"/>
              </a:lnSpc>
              <a:spcBef>
                <a:spcPts val="0"/>
              </a:spcBef>
              <a:spcAft>
                <a:spcPts val="0"/>
              </a:spcAft>
              <a:buSzPts val="1400"/>
              <a:buAutoNum type="romanLcPeriod"/>
              <a:defRPr sz="1400"/>
            </a:lvl3pPr>
            <a:lvl4pPr marL="1828800" lvl="3" indent="-317500" rtl="0">
              <a:lnSpc>
                <a:spcPct val="100000"/>
              </a:lnSpc>
              <a:spcBef>
                <a:spcPts val="0"/>
              </a:spcBef>
              <a:spcAft>
                <a:spcPts val="0"/>
              </a:spcAft>
              <a:buSzPts val="1400"/>
              <a:buAutoNum type="arabicPeriod"/>
              <a:defRPr sz="1400"/>
            </a:lvl4pPr>
            <a:lvl5pPr marL="2286000" lvl="4" indent="-317500" rtl="0">
              <a:lnSpc>
                <a:spcPct val="100000"/>
              </a:lnSpc>
              <a:spcBef>
                <a:spcPts val="0"/>
              </a:spcBef>
              <a:spcAft>
                <a:spcPts val="0"/>
              </a:spcAft>
              <a:buSzPts val="1400"/>
              <a:buAutoNum type="alphaLcPeriod"/>
              <a:defRPr sz="1400"/>
            </a:lvl5pPr>
            <a:lvl6pPr marL="2743200" lvl="5" indent="-317500" rtl="0">
              <a:lnSpc>
                <a:spcPct val="100000"/>
              </a:lnSpc>
              <a:spcBef>
                <a:spcPts val="0"/>
              </a:spcBef>
              <a:spcAft>
                <a:spcPts val="0"/>
              </a:spcAft>
              <a:buSzPts val="1400"/>
              <a:buAutoNum type="romanLcPeriod"/>
              <a:defRPr sz="1400"/>
            </a:lvl6pPr>
            <a:lvl7pPr marL="3200400" lvl="6" indent="-317500" rtl="0">
              <a:lnSpc>
                <a:spcPct val="100000"/>
              </a:lnSpc>
              <a:spcBef>
                <a:spcPts val="0"/>
              </a:spcBef>
              <a:spcAft>
                <a:spcPts val="0"/>
              </a:spcAft>
              <a:buSzPts val="1400"/>
              <a:buAutoNum type="arabicPeriod"/>
              <a:defRPr sz="1400"/>
            </a:lvl7pPr>
            <a:lvl8pPr marL="3657600" lvl="7" indent="-317500" rtl="0">
              <a:lnSpc>
                <a:spcPct val="100000"/>
              </a:lnSpc>
              <a:spcBef>
                <a:spcPts val="0"/>
              </a:spcBef>
              <a:spcAft>
                <a:spcPts val="0"/>
              </a:spcAft>
              <a:buSzPts val="1400"/>
              <a:buAutoNum type="alphaLcPeriod"/>
              <a:defRPr sz="1400"/>
            </a:lvl8pPr>
            <a:lvl9pPr marL="4114800" lvl="8" indent="-317500" rtl="0">
              <a:lnSpc>
                <a:spcPct val="100000"/>
              </a:lnSpc>
              <a:spcBef>
                <a:spcPts val="0"/>
              </a:spcBef>
              <a:spcAft>
                <a:spcPts val="0"/>
              </a:spcAft>
              <a:buSzPts val="1400"/>
              <a:buAutoNum type="romanLcPeriod"/>
              <a:defRPr sz="1400"/>
            </a:lvl9pPr>
          </a:lstStyle>
          <a:p>
            <a:endParaRPr/>
          </a:p>
        </p:txBody>
      </p:sp>
      <p:sp>
        <p:nvSpPr>
          <p:cNvPr id="320" name="Google Shape;320;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9" name="Google Shape;19;p4"/>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sz="1200"/>
            </a:lvl1pPr>
            <a:lvl2pPr marL="914400" lvl="1" indent="-304800">
              <a:lnSpc>
                <a:spcPct val="100000"/>
              </a:lnSpc>
              <a:spcBef>
                <a:spcPts val="0"/>
              </a:spcBef>
              <a:spcAft>
                <a:spcPts val="0"/>
              </a:spcAft>
              <a:buSzPts val="1200"/>
              <a:buAutoNum type="alphaLcPeriod"/>
              <a:defRPr sz="1200"/>
            </a:lvl2pPr>
            <a:lvl3pPr marL="1371600" lvl="2" indent="-304800">
              <a:lnSpc>
                <a:spcPct val="100000"/>
              </a:lnSpc>
              <a:spcBef>
                <a:spcPts val="0"/>
              </a:spcBef>
              <a:spcAft>
                <a:spcPts val="0"/>
              </a:spcAft>
              <a:buSzPts val="1200"/>
              <a:buAutoNum type="romanLcPeriod"/>
              <a:defRPr sz="1200"/>
            </a:lvl3pPr>
            <a:lvl4pPr marL="1828800" lvl="3" indent="-304800">
              <a:lnSpc>
                <a:spcPct val="100000"/>
              </a:lnSpc>
              <a:spcBef>
                <a:spcPts val="0"/>
              </a:spcBef>
              <a:spcAft>
                <a:spcPts val="0"/>
              </a:spcAft>
              <a:buSzPts val="1200"/>
              <a:buAutoNum type="arabicPeriod"/>
              <a:defRPr sz="1200"/>
            </a:lvl4pPr>
            <a:lvl5pPr marL="2286000" lvl="4" indent="-304800">
              <a:lnSpc>
                <a:spcPct val="100000"/>
              </a:lnSpc>
              <a:spcBef>
                <a:spcPts val="0"/>
              </a:spcBef>
              <a:spcAft>
                <a:spcPts val="0"/>
              </a:spcAft>
              <a:buSzPts val="1200"/>
              <a:buAutoNum type="alphaLcPeriod"/>
              <a:defRPr sz="1200"/>
            </a:lvl5pPr>
            <a:lvl6pPr marL="2743200" lvl="5" indent="-304800">
              <a:lnSpc>
                <a:spcPct val="100000"/>
              </a:lnSpc>
              <a:spcBef>
                <a:spcPts val="0"/>
              </a:spcBef>
              <a:spcAft>
                <a:spcPts val="0"/>
              </a:spcAft>
              <a:buSzPts val="1200"/>
              <a:buAutoNum type="romanLcPeriod"/>
              <a:defRPr sz="1200"/>
            </a:lvl6pPr>
            <a:lvl7pPr marL="3200400" lvl="6" indent="-304800">
              <a:lnSpc>
                <a:spcPct val="100000"/>
              </a:lnSpc>
              <a:spcBef>
                <a:spcPts val="0"/>
              </a:spcBef>
              <a:spcAft>
                <a:spcPts val="0"/>
              </a:spcAft>
              <a:buSzPts val="1200"/>
              <a:buAutoNum type="arabicPeriod"/>
              <a:defRPr sz="1200"/>
            </a:lvl7pPr>
            <a:lvl8pPr marL="3657600" lvl="7" indent="-304800">
              <a:lnSpc>
                <a:spcPct val="100000"/>
              </a:lnSpc>
              <a:spcBef>
                <a:spcPts val="0"/>
              </a:spcBef>
              <a:spcAft>
                <a:spcPts val="0"/>
              </a:spcAft>
              <a:buSzPts val="1200"/>
              <a:buAutoNum type="alphaLcPeriod"/>
              <a:defRPr sz="1200"/>
            </a:lvl8pPr>
            <a:lvl9pPr marL="4114800" lvl="8" indent="-304800">
              <a:lnSpc>
                <a:spcPct val="100000"/>
              </a:lnSpc>
              <a:spcBef>
                <a:spcPts val="0"/>
              </a:spcBef>
              <a:spcAft>
                <a:spcPts val="0"/>
              </a:spcAft>
              <a:buSzPts val="1200"/>
              <a:buAutoNum type="romanLcPeriod"/>
              <a:defRPr sz="1200"/>
            </a:lvl9pPr>
          </a:lstStyle>
          <a:p>
            <a:endParaRPr/>
          </a:p>
        </p:txBody>
      </p:sp>
      <p:grpSp>
        <p:nvGrpSpPr>
          <p:cNvPr id="20" name="Google Shape;20;p4"/>
          <p:cNvGrpSpPr/>
          <p:nvPr/>
        </p:nvGrpSpPr>
        <p:grpSpPr>
          <a:xfrm>
            <a:off x="7230637" y="781196"/>
            <a:ext cx="1198043" cy="210331"/>
            <a:chOff x="1026623" y="2953314"/>
            <a:chExt cx="5688711" cy="1008300"/>
          </a:xfrm>
        </p:grpSpPr>
        <p:sp>
          <p:nvSpPr>
            <p:cNvPr id="21" name="Google Shape;21;p4"/>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p:cSld name="SECTION_HEADER_1">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3" name="Google Shape;323;p31"/>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330200">
              <a:spcBef>
                <a:spcPts val="0"/>
              </a:spcBef>
              <a:spcAft>
                <a:spcPts val="0"/>
              </a:spcAft>
              <a:buSzPts val="16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324" name="Google Shape;324;p31"/>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600"/>
              <a:buNone/>
              <a:defRPr>
                <a:latin typeface="Barlow Light"/>
                <a:ea typeface="Barlow Light"/>
                <a:cs typeface="Barlow Light"/>
                <a:sym typeface="Barlow Light"/>
              </a:defRPr>
            </a:lvl2pPr>
            <a:lvl3pPr lvl="2">
              <a:spcBef>
                <a:spcPts val="0"/>
              </a:spcBef>
              <a:spcAft>
                <a:spcPts val="0"/>
              </a:spcAft>
              <a:buSzPts val="1600"/>
              <a:buNone/>
              <a:defRPr>
                <a:latin typeface="Barlow Light"/>
                <a:ea typeface="Barlow Light"/>
                <a:cs typeface="Barlow Light"/>
                <a:sym typeface="Barlow Light"/>
              </a:defRPr>
            </a:lvl3pPr>
            <a:lvl4pPr lvl="3">
              <a:spcBef>
                <a:spcPts val="0"/>
              </a:spcBef>
              <a:spcAft>
                <a:spcPts val="0"/>
              </a:spcAft>
              <a:buSzPts val="1600"/>
              <a:buNone/>
              <a:defRPr>
                <a:latin typeface="Barlow Light"/>
                <a:ea typeface="Barlow Light"/>
                <a:cs typeface="Barlow Light"/>
                <a:sym typeface="Barlow Light"/>
              </a:defRPr>
            </a:lvl4pPr>
            <a:lvl5pPr lvl="4">
              <a:spcBef>
                <a:spcPts val="0"/>
              </a:spcBef>
              <a:spcAft>
                <a:spcPts val="0"/>
              </a:spcAft>
              <a:buSzPts val="1600"/>
              <a:buNone/>
              <a:defRPr>
                <a:latin typeface="Barlow Light"/>
                <a:ea typeface="Barlow Light"/>
                <a:cs typeface="Barlow Light"/>
                <a:sym typeface="Barlow Light"/>
              </a:defRPr>
            </a:lvl5pPr>
            <a:lvl6pPr lvl="5">
              <a:spcBef>
                <a:spcPts val="0"/>
              </a:spcBef>
              <a:spcAft>
                <a:spcPts val="0"/>
              </a:spcAft>
              <a:buSzPts val="1600"/>
              <a:buNone/>
              <a:defRPr>
                <a:latin typeface="Barlow Light"/>
                <a:ea typeface="Barlow Light"/>
                <a:cs typeface="Barlow Light"/>
                <a:sym typeface="Barlow Light"/>
              </a:defRPr>
            </a:lvl6pPr>
            <a:lvl7pPr lvl="6">
              <a:spcBef>
                <a:spcPts val="0"/>
              </a:spcBef>
              <a:spcAft>
                <a:spcPts val="0"/>
              </a:spcAft>
              <a:buSzPts val="1600"/>
              <a:buNone/>
              <a:defRPr>
                <a:latin typeface="Barlow Light"/>
                <a:ea typeface="Barlow Light"/>
                <a:cs typeface="Barlow Light"/>
                <a:sym typeface="Barlow Light"/>
              </a:defRPr>
            </a:lvl7pPr>
            <a:lvl8pPr lvl="7">
              <a:spcBef>
                <a:spcPts val="0"/>
              </a:spcBef>
              <a:spcAft>
                <a:spcPts val="0"/>
              </a:spcAft>
              <a:buSzPts val="1600"/>
              <a:buNone/>
              <a:defRPr>
                <a:latin typeface="Barlow Light"/>
                <a:ea typeface="Barlow Light"/>
                <a:cs typeface="Barlow Light"/>
                <a:sym typeface="Barlow Light"/>
              </a:defRPr>
            </a:lvl8pPr>
            <a:lvl9pPr lvl="8">
              <a:spcBef>
                <a:spcPts val="0"/>
              </a:spcBef>
              <a:spcAft>
                <a:spcPts val="0"/>
              </a:spcAft>
              <a:buSzPts val="1600"/>
              <a:buNone/>
              <a:defRPr>
                <a:latin typeface="Barlow Light"/>
                <a:ea typeface="Barlow Light"/>
                <a:cs typeface="Barlow Light"/>
                <a:sym typeface="Barlow Light"/>
              </a:defRPr>
            </a:lvl9pPr>
          </a:lstStyle>
          <a:p>
            <a:endParaRPr/>
          </a:p>
        </p:txBody>
      </p:sp>
      <p:sp>
        <p:nvSpPr>
          <p:cNvPr id="325" name="Google Shape;325;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326"/>
        <p:cNvGrpSpPr/>
        <p:nvPr/>
      </p:nvGrpSpPr>
      <p:grpSpPr>
        <a:xfrm>
          <a:off x="0" y="0"/>
          <a:ext cx="0" cy="0"/>
          <a:chOff x="0" y="0"/>
          <a:chExt cx="0" cy="0"/>
        </a:xfrm>
      </p:grpSpPr>
      <p:sp>
        <p:nvSpPr>
          <p:cNvPr id="327" name="Google Shape;327;p32"/>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28" name="Google Shape;328;p32"/>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329" name="Google Shape;329;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genda / Content">
  <p:cSld name="TITLE_AND_BODY_1">
    <p:bg>
      <p:bgPr>
        <a:solidFill>
          <a:schemeClr val="accent4"/>
        </a:solidFill>
        <a:effectLst/>
      </p:bgPr>
    </p:bg>
    <p:spTree>
      <p:nvGrpSpPr>
        <p:cNvPr id="1" name="Shape 330"/>
        <p:cNvGrpSpPr/>
        <p:nvPr/>
      </p:nvGrpSpPr>
      <p:grpSpPr>
        <a:xfrm>
          <a:off x="0" y="0"/>
          <a:ext cx="0" cy="0"/>
          <a:chOff x="0" y="0"/>
          <a:chExt cx="0" cy="0"/>
        </a:xfrm>
      </p:grpSpPr>
      <p:sp>
        <p:nvSpPr>
          <p:cNvPr id="331" name="Google Shape;331;p33"/>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6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6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6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6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6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6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6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600"/>
              <a:buNone/>
              <a:defRPr>
                <a:solidFill>
                  <a:schemeClr val="accent3"/>
                </a:solidFill>
                <a:latin typeface="Barlow Light"/>
                <a:ea typeface="Barlow Light"/>
                <a:cs typeface="Barlow Light"/>
                <a:sym typeface="Barlow Light"/>
              </a:defRPr>
            </a:lvl9pPr>
          </a:lstStyle>
          <a:p>
            <a:endParaRPr/>
          </a:p>
        </p:txBody>
      </p:sp>
      <p:sp>
        <p:nvSpPr>
          <p:cNvPr id="332" name="Google Shape;332;p33"/>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2pPr>
            <a:lvl3pPr marL="1371600" lvl="2"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3pPr>
            <a:lvl4pPr marL="1828800" lvl="3"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4pPr>
            <a:lvl5pPr marL="2286000" lvl="4"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5pPr>
            <a:lvl6pPr marL="2743200" lvl="5"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6pPr>
            <a:lvl7pPr marL="3200400" lvl="6"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7pPr>
            <a:lvl8pPr marL="3657600" lvl="7"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8pPr>
            <a:lvl9pPr marL="4114800" lvl="8"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333" name="Google Shape;333;p33"/>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9pPr>
          </a:lstStyle>
          <a:p>
            <a:endParaRPr/>
          </a:p>
        </p:txBody>
      </p:sp>
      <p:sp>
        <p:nvSpPr>
          <p:cNvPr id="334" name="Google Shape;334;p33"/>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5" name="Google Shape;335;p33"/>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2pPr>
            <a:lvl3pPr marL="1371600" lvl="2"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3pPr>
            <a:lvl4pPr marL="1828800" lvl="3"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4pPr>
            <a:lvl5pPr marL="2286000" lvl="4"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5pPr>
            <a:lvl6pPr marL="2743200" lvl="5"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6pPr>
            <a:lvl7pPr marL="3200400" lvl="6"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7pPr>
            <a:lvl8pPr marL="3657600" lvl="7"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8pPr>
            <a:lvl9pPr marL="4114800" lvl="8"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336" name="Google Shape;336;p33"/>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9pPr>
          </a:lstStyle>
          <a:p>
            <a:endParaRPr/>
          </a:p>
        </p:txBody>
      </p:sp>
      <p:sp>
        <p:nvSpPr>
          <p:cNvPr id="337" name="Google Shape;337;p33"/>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38" name="Google Shape;338;p33"/>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2pPr>
            <a:lvl3pPr marL="1371600" lvl="2"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3pPr>
            <a:lvl4pPr marL="1828800" lvl="3"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4pPr>
            <a:lvl5pPr marL="2286000" lvl="4"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5pPr>
            <a:lvl6pPr marL="2743200" lvl="5"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6pPr>
            <a:lvl7pPr marL="3200400" lvl="6"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7pPr>
            <a:lvl8pPr marL="3657600" lvl="7"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8pPr>
            <a:lvl9pPr marL="4114800" lvl="8"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339" name="Google Shape;339;p33"/>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9pPr>
          </a:lstStyle>
          <a:p>
            <a:endParaRPr/>
          </a:p>
        </p:txBody>
      </p:sp>
      <p:sp>
        <p:nvSpPr>
          <p:cNvPr id="340" name="Google Shape;340;p33"/>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1" name="Google Shape;341;p33"/>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2pPr>
            <a:lvl3pPr marL="1371600" lvl="2"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3pPr>
            <a:lvl4pPr marL="1828800" lvl="3"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4pPr>
            <a:lvl5pPr marL="2286000" lvl="4"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5pPr>
            <a:lvl6pPr marL="2743200" lvl="5"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6pPr>
            <a:lvl7pPr marL="3200400" lvl="6"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7pPr>
            <a:lvl8pPr marL="3657600" lvl="7"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8pPr>
            <a:lvl9pPr marL="4114800" lvl="8"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342" name="Google Shape;342;p33"/>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9pPr>
          </a:lstStyle>
          <a:p>
            <a:endParaRPr/>
          </a:p>
        </p:txBody>
      </p:sp>
      <p:sp>
        <p:nvSpPr>
          <p:cNvPr id="343" name="Google Shape;343;p33"/>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4" name="Google Shape;344;p33"/>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2pPr>
            <a:lvl3pPr marL="1371600" lvl="2"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3pPr>
            <a:lvl4pPr marL="1828800" lvl="3"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4pPr>
            <a:lvl5pPr marL="2286000" lvl="4"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5pPr>
            <a:lvl6pPr marL="2743200" lvl="5"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6pPr>
            <a:lvl7pPr marL="3200400" lvl="6"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7pPr>
            <a:lvl8pPr marL="3657600" lvl="7"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8pPr>
            <a:lvl9pPr marL="4114800" lvl="8"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345" name="Google Shape;345;p33"/>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9pPr>
          </a:lstStyle>
          <a:p>
            <a:endParaRPr/>
          </a:p>
        </p:txBody>
      </p:sp>
      <p:sp>
        <p:nvSpPr>
          <p:cNvPr id="346" name="Google Shape;346;p33"/>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7" name="Google Shape;347;p33"/>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2pPr>
            <a:lvl3pPr marL="1371600" lvl="2"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3pPr>
            <a:lvl4pPr marL="1828800" lvl="3"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4pPr>
            <a:lvl5pPr marL="2286000" lvl="4"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5pPr>
            <a:lvl6pPr marL="2743200" lvl="5"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6pPr>
            <a:lvl7pPr marL="3200400" lvl="6"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7pPr>
            <a:lvl8pPr marL="3657600" lvl="7"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8pPr>
            <a:lvl9pPr marL="4114800" lvl="8" indent="-330200">
              <a:lnSpc>
                <a:spcPct val="80000"/>
              </a:lnSpc>
              <a:spcBef>
                <a:spcPts val="0"/>
              </a:spcBef>
              <a:spcAft>
                <a:spcPts val="0"/>
              </a:spcAft>
              <a:buClr>
                <a:schemeClr val="accent3"/>
              </a:buClr>
              <a:buSzPts val="16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348" name="Google Shape;348;p33"/>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9pPr>
          </a:lstStyle>
          <a:p>
            <a:endParaRPr/>
          </a:p>
        </p:txBody>
      </p:sp>
      <p:sp>
        <p:nvSpPr>
          <p:cNvPr id="349" name="Google Shape;349;p33"/>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50" name="Google Shape;350;p3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mpetitive Landscape">
  <p:cSld name="ONE_COLUMN_TEXT_1">
    <p:bg>
      <p:bgPr>
        <a:solidFill>
          <a:schemeClr val="dk1"/>
        </a:solidFill>
        <a:effectLst/>
      </p:bgPr>
    </p:bg>
    <p:spTree>
      <p:nvGrpSpPr>
        <p:cNvPr id="1" name="Shape 351"/>
        <p:cNvGrpSpPr/>
        <p:nvPr/>
      </p:nvGrpSpPr>
      <p:grpSpPr>
        <a:xfrm>
          <a:off x="0" y="0"/>
          <a:ext cx="0" cy="0"/>
          <a:chOff x="0" y="0"/>
          <a:chExt cx="0" cy="0"/>
        </a:xfrm>
      </p:grpSpPr>
      <p:sp>
        <p:nvSpPr>
          <p:cNvPr id="352" name="Google Shape;352;p34"/>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353" name="Google Shape;353;p34"/>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54" name="Google Shape;354;p3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arket Trends + Data">
  <p:cSld name="MAIN_POINT_1">
    <p:bg>
      <p:bgPr>
        <a:solidFill>
          <a:schemeClr val="dk1"/>
        </a:solidFill>
        <a:effectLst/>
      </p:bgPr>
    </p:bg>
    <p:spTree>
      <p:nvGrpSpPr>
        <p:cNvPr id="1" name="Shape 355"/>
        <p:cNvGrpSpPr/>
        <p:nvPr/>
      </p:nvGrpSpPr>
      <p:grpSpPr>
        <a:xfrm>
          <a:off x="0" y="0"/>
          <a:ext cx="0" cy="0"/>
          <a:chOff x="0" y="0"/>
          <a:chExt cx="0" cy="0"/>
        </a:xfrm>
      </p:grpSpPr>
      <p:sp>
        <p:nvSpPr>
          <p:cNvPr id="356" name="Google Shape;356;p35"/>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atin typeface="Barlow Light"/>
                <a:ea typeface="Barlow Light"/>
                <a:cs typeface="Barlow Light"/>
                <a:sym typeface="Barlow Light"/>
              </a:defRPr>
            </a:lvl1pPr>
            <a:lvl2pPr lvl="1">
              <a:spcBef>
                <a:spcPts val="0"/>
              </a:spcBef>
              <a:spcAft>
                <a:spcPts val="0"/>
              </a:spcAft>
              <a:buSzPts val="1600"/>
              <a:buNone/>
              <a:defRPr>
                <a:latin typeface="Barlow Light"/>
                <a:ea typeface="Barlow Light"/>
                <a:cs typeface="Barlow Light"/>
                <a:sym typeface="Barlow Light"/>
              </a:defRPr>
            </a:lvl2pPr>
            <a:lvl3pPr lvl="2">
              <a:spcBef>
                <a:spcPts val="0"/>
              </a:spcBef>
              <a:spcAft>
                <a:spcPts val="0"/>
              </a:spcAft>
              <a:buSzPts val="1600"/>
              <a:buNone/>
              <a:defRPr>
                <a:latin typeface="Barlow Light"/>
                <a:ea typeface="Barlow Light"/>
                <a:cs typeface="Barlow Light"/>
                <a:sym typeface="Barlow Light"/>
              </a:defRPr>
            </a:lvl3pPr>
            <a:lvl4pPr lvl="3">
              <a:spcBef>
                <a:spcPts val="0"/>
              </a:spcBef>
              <a:spcAft>
                <a:spcPts val="0"/>
              </a:spcAft>
              <a:buSzPts val="1600"/>
              <a:buNone/>
              <a:defRPr>
                <a:latin typeface="Barlow Light"/>
                <a:ea typeface="Barlow Light"/>
                <a:cs typeface="Barlow Light"/>
                <a:sym typeface="Barlow Light"/>
              </a:defRPr>
            </a:lvl4pPr>
            <a:lvl5pPr lvl="4">
              <a:spcBef>
                <a:spcPts val="0"/>
              </a:spcBef>
              <a:spcAft>
                <a:spcPts val="0"/>
              </a:spcAft>
              <a:buSzPts val="1600"/>
              <a:buNone/>
              <a:defRPr>
                <a:latin typeface="Barlow Light"/>
                <a:ea typeface="Barlow Light"/>
                <a:cs typeface="Barlow Light"/>
                <a:sym typeface="Barlow Light"/>
              </a:defRPr>
            </a:lvl5pPr>
            <a:lvl6pPr lvl="5">
              <a:spcBef>
                <a:spcPts val="0"/>
              </a:spcBef>
              <a:spcAft>
                <a:spcPts val="0"/>
              </a:spcAft>
              <a:buSzPts val="1600"/>
              <a:buNone/>
              <a:defRPr>
                <a:latin typeface="Barlow Light"/>
                <a:ea typeface="Barlow Light"/>
                <a:cs typeface="Barlow Light"/>
                <a:sym typeface="Barlow Light"/>
              </a:defRPr>
            </a:lvl6pPr>
            <a:lvl7pPr lvl="6">
              <a:spcBef>
                <a:spcPts val="0"/>
              </a:spcBef>
              <a:spcAft>
                <a:spcPts val="0"/>
              </a:spcAft>
              <a:buSzPts val="1600"/>
              <a:buNone/>
              <a:defRPr>
                <a:latin typeface="Barlow Light"/>
                <a:ea typeface="Barlow Light"/>
                <a:cs typeface="Barlow Light"/>
                <a:sym typeface="Barlow Light"/>
              </a:defRPr>
            </a:lvl7pPr>
            <a:lvl8pPr lvl="7">
              <a:spcBef>
                <a:spcPts val="0"/>
              </a:spcBef>
              <a:spcAft>
                <a:spcPts val="0"/>
              </a:spcAft>
              <a:buSzPts val="1600"/>
              <a:buNone/>
              <a:defRPr>
                <a:latin typeface="Barlow Light"/>
                <a:ea typeface="Barlow Light"/>
                <a:cs typeface="Barlow Light"/>
                <a:sym typeface="Barlow Light"/>
              </a:defRPr>
            </a:lvl8pPr>
            <a:lvl9pPr lvl="8">
              <a:spcBef>
                <a:spcPts val="0"/>
              </a:spcBef>
              <a:spcAft>
                <a:spcPts val="0"/>
              </a:spcAft>
              <a:buSzPts val="1600"/>
              <a:buNone/>
              <a:defRPr>
                <a:latin typeface="Barlow Light"/>
                <a:ea typeface="Barlow Light"/>
                <a:cs typeface="Barlow Light"/>
                <a:sym typeface="Barlow Light"/>
              </a:defRPr>
            </a:lvl9pPr>
          </a:lstStyle>
          <a:p>
            <a:endParaRPr/>
          </a:p>
        </p:txBody>
      </p:sp>
      <p:sp>
        <p:nvSpPr>
          <p:cNvPr id="357" name="Google Shape;357;p35"/>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600"/>
              <a:buNone/>
              <a:defRPr>
                <a:latin typeface="Hepta Slab Light"/>
                <a:ea typeface="Hepta Slab Light"/>
                <a:cs typeface="Hepta Slab Light"/>
                <a:sym typeface="Hepta Slab Light"/>
              </a:defRPr>
            </a:lvl2pPr>
            <a:lvl3pPr lvl="2">
              <a:spcBef>
                <a:spcPts val="0"/>
              </a:spcBef>
              <a:spcAft>
                <a:spcPts val="0"/>
              </a:spcAft>
              <a:buSzPts val="1600"/>
              <a:buNone/>
              <a:defRPr>
                <a:latin typeface="Hepta Slab Light"/>
                <a:ea typeface="Hepta Slab Light"/>
                <a:cs typeface="Hepta Slab Light"/>
                <a:sym typeface="Hepta Slab Light"/>
              </a:defRPr>
            </a:lvl3pPr>
            <a:lvl4pPr lvl="3">
              <a:spcBef>
                <a:spcPts val="0"/>
              </a:spcBef>
              <a:spcAft>
                <a:spcPts val="0"/>
              </a:spcAft>
              <a:buSzPts val="1600"/>
              <a:buNone/>
              <a:defRPr>
                <a:latin typeface="Hepta Slab Light"/>
                <a:ea typeface="Hepta Slab Light"/>
                <a:cs typeface="Hepta Slab Light"/>
                <a:sym typeface="Hepta Slab Light"/>
              </a:defRPr>
            </a:lvl4pPr>
            <a:lvl5pPr lvl="4">
              <a:spcBef>
                <a:spcPts val="0"/>
              </a:spcBef>
              <a:spcAft>
                <a:spcPts val="0"/>
              </a:spcAft>
              <a:buSzPts val="1600"/>
              <a:buNone/>
              <a:defRPr>
                <a:latin typeface="Hepta Slab Light"/>
                <a:ea typeface="Hepta Slab Light"/>
                <a:cs typeface="Hepta Slab Light"/>
                <a:sym typeface="Hepta Slab Light"/>
              </a:defRPr>
            </a:lvl5pPr>
            <a:lvl6pPr lvl="5">
              <a:spcBef>
                <a:spcPts val="0"/>
              </a:spcBef>
              <a:spcAft>
                <a:spcPts val="0"/>
              </a:spcAft>
              <a:buSzPts val="1600"/>
              <a:buNone/>
              <a:defRPr>
                <a:latin typeface="Hepta Slab Light"/>
                <a:ea typeface="Hepta Slab Light"/>
                <a:cs typeface="Hepta Slab Light"/>
                <a:sym typeface="Hepta Slab Light"/>
              </a:defRPr>
            </a:lvl6pPr>
            <a:lvl7pPr lvl="6">
              <a:spcBef>
                <a:spcPts val="0"/>
              </a:spcBef>
              <a:spcAft>
                <a:spcPts val="0"/>
              </a:spcAft>
              <a:buSzPts val="1600"/>
              <a:buNone/>
              <a:defRPr>
                <a:latin typeface="Hepta Slab Light"/>
                <a:ea typeface="Hepta Slab Light"/>
                <a:cs typeface="Hepta Slab Light"/>
                <a:sym typeface="Hepta Slab Light"/>
              </a:defRPr>
            </a:lvl7pPr>
            <a:lvl8pPr lvl="7">
              <a:spcBef>
                <a:spcPts val="0"/>
              </a:spcBef>
              <a:spcAft>
                <a:spcPts val="0"/>
              </a:spcAft>
              <a:buSzPts val="1600"/>
              <a:buNone/>
              <a:defRPr>
                <a:latin typeface="Hepta Slab Light"/>
                <a:ea typeface="Hepta Slab Light"/>
                <a:cs typeface="Hepta Slab Light"/>
                <a:sym typeface="Hepta Slab Light"/>
              </a:defRPr>
            </a:lvl8pPr>
            <a:lvl9pPr lvl="8">
              <a:spcBef>
                <a:spcPts val="0"/>
              </a:spcBef>
              <a:spcAft>
                <a:spcPts val="0"/>
              </a:spcAft>
              <a:buSzPts val="1600"/>
              <a:buNone/>
              <a:defRPr>
                <a:latin typeface="Hepta Slab Light"/>
                <a:ea typeface="Hepta Slab Light"/>
                <a:cs typeface="Hepta Slab Light"/>
                <a:sym typeface="Hepta Slab Light"/>
              </a:defRPr>
            </a:lvl9pPr>
          </a:lstStyle>
          <a:p>
            <a:endParaRPr/>
          </a:p>
        </p:txBody>
      </p:sp>
      <p:sp>
        <p:nvSpPr>
          <p:cNvPr id="358" name="Google Shape;358;p35"/>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59" name="Google Shape;359;p3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latin typeface="Barlow"/>
                <a:ea typeface="Barlow"/>
                <a:cs typeface="Barlow"/>
                <a:sym typeface="Barlow"/>
              </a:defRPr>
            </a:lvl1pPr>
            <a:lvl2pPr lvl="1">
              <a:buNone/>
              <a:defRPr sz="1100">
                <a:solidFill>
                  <a:schemeClr val="accent3"/>
                </a:solidFill>
                <a:latin typeface="Barlow"/>
                <a:ea typeface="Barlow"/>
                <a:cs typeface="Barlow"/>
                <a:sym typeface="Barlow"/>
              </a:defRPr>
            </a:lvl2pPr>
            <a:lvl3pPr lvl="2">
              <a:buNone/>
              <a:defRPr sz="1100">
                <a:solidFill>
                  <a:schemeClr val="accent3"/>
                </a:solidFill>
                <a:latin typeface="Barlow"/>
                <a:ea typeface="Barlow"/>
                <a:cs typeface="Barlow"/>
                <a:sym typeface="Barlow"/>
              </a:defRPr>
            </a:lvl3pPr>
            <a:lvl4pPr lvl="3">
              <a:buNone/>
              <a:defRPr sz="1100">
                <a:solidFill>
                  <a:schemeClr val="accent3"/>
                </a:solidFill>
                <a:latin typeface="Barlow"/>
                <a:ea typeface="Barlow"/>
                <a:cs typeface="Barlow"/>
                <a:sym typeface="Barlow"/>
              </a:defRPr>
            </a:lvl4pPr>
            <a:lvl5pPr lvl="4">
              <a:buNone/>
              <a:defRPr sz="1100">
                <a:solidFill>
                  <a:schemeClr val="accent3"/>
                </a:solidFill>
                <a:latin typeface="Barlow"/>
                <a:ea typeface="Barlow"/>
                <a:cs typeface="Barlow"/>
                <a:sym typeface="Barlow"/>
              </a:defRPr>
            </a:lvl5pPr>
            <a:lvl6pPr lvl="5">
              <a:buNone/>
              <a:defRPr sz="1100">
                <a:solidFill>
                  <a:schemeClr val="accent3"/>
                </a:solidFill>
                <a:latin typeface="Barlow"/>
                <a:ea typeface="Barlow"/>
                <a:cs typeface="Barlow"/>
                <a:sym typeface="Barlow"/>
              </a:defRPr>
            </a:lvl6pPr>
            <a:lvl7pPr lvl="6">
              <a:buNone/>
              <a:defRPr sz="1100">
                <a:solidFill>
                  <a:schemeClr val="accent3"/>
                </a:solidFill>
                <a:latin typeface="Barlow"/>
                <a:ea typeface="Barlow"/>
                <a:cs typeface="Barlow"/>
                <a:sym typeface="Barlow"/>
              </a:defRPr>
            </a:lvl7pPr>
            <a:lvl8pPr lvl="7">
              <a:buNone/>
              <a:defRPr sz="1100">
                <a:solidFill>
                  <a:schemeClr val="accent3"/>
                </a:solidFill>
                <a:latin typeface="Barlow"/>
                <a:ea typeface="Barlow"/>
                <a:cs typeface="Barlow"/>
                <a:sym typeface="Barlow"/>
              </a:defRPr>
            </a:lvl8pPr>
            <a:lvl9pPr lvl="8">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360"/>
        <p:cNvGrpSpPr/>
        <p:nvPr/>
      </p:nvGrpSpPr>
      <p:grpSpPr>
        <a:xfrm>
          <a:off x="0" y="0"/>
          <a:ext cx="0" cy="0"/>
          <a:chOff x="0" y="0"/>
          <a:chExt cx="0" cy="0"/>
        </a:xfrm>
      </p:grpSpPr>
      <p:sp>
        <p:nvSpPr>
          <p:cNvPr id="361" name="Google Shape;361;p36"/>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62" name="Google Shape;362;p36"/>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63" name="Google Shape;363;p36"/>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64" name="Google Shape;364;p36"/>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365" name="Google Shape;365;p36"/>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600"/>
              <a:buNone/>
              <a:defRPr>
                <a:latin typeface="Barlow Light"/>
                <a:ea typeface="Barlow Light"/>
                <a:cs typeface="Barlow Light"/>
                <a:sym typeface="Barlow Light"/>
              </a:defRPr>
            </a:lvl2pPr>
            <a:lvl3pPr lvl="2">
              <a:spcBef>
                <a:spcPts val="0"/>
              </a:spcBef>
              <a:spcAft>
                <a:spcPts val="0"/>
              </a:spcAft>
              <a:buSzPts val="1600"/>
              <a:buNone/>
              <a:defRPr>
                <a:latin typeface="Barlow Light"/>
                <a:ea typeface="Barlow Light"/>
                <a:cs typeface="Barlow Light"/>
                <a:sym typeface="Barlow Light"/>
              </a:defRPr>
            </a:lvl3pPr>
            <a:lvl4pPr lvl="3">
              <a:spcBef>
                <a:spcPts val="0"/>
              </a:spcBef>
              <a:spcAft>
                <a:spcPts val="0"/>
              </a:spcAft>
              <a:buSzPts val="1600"/>
              <a:buNone/>
              <a:defRPr>
                <a:latin typeface="Barlow Light"/>
                <a:ea typeface="Barlow Light"/>
                <a:cs typeface="Barlow Light"/>
                <a:sym typeface="Barlow Light"/>
              </a:defRPr>
            </a:lvl4pPr>
            <a:lvl5pPr lvl="4">
              <a:spcBef>
                <a:spcPts val="0"/>
              </a:spcBef>
              <a:spcAft>
                <a:spcPts val="0"/>
              </a:spcAft>
              <a:buSzPts val="1600"/>
              <a:buNone/>
              <a:defRPr>
                <a:latin typeface="Barlow Light"/>
                <a:ea typeface="Barlow Light"/>
                <a:cs typeface="Barlow Light"/>
                <a:sym typeface="Barlow Light"/>
              </a:defRPr>
            </a:lvl5pPr>
            <a:lvl6pPr lvl="5">
              <a:spcBef>
                <a:spcPts val="0"/>
              </a:spcBef>
              <a:spcAft>
                <a:spcPts val="0"/>
              </a:spcAft>
              <a:buSzPts val="1600"/>
              <a:buNone/>
              <a:defRPr>
                <a:latin typeface="Barlow Light"/>
                <a:ea typeface="Barlow Light"/>
                <a:cs typeface="Barlow Light"/>
                <a:sym typeface="Barlow Light"/>
              </a:defRPr>
            </a:lvl6pPr>
            <a:lvl7pPr lvl="6">
              <a:spcBef>
                <a:spcPts val="0"/>
              </a:spcBef>
              <a:spcAft>
                <a:spcPts val="0"/>
              </a:spcAft>
              <a:buSzPts val="1600"/>
              <a:buNone/>
              <a:defRPr>
                <a:latin typeface="Barlow Light"/>
                <a:ea typeface="Barlow Light"/>
                <a:cs typeface="Barlow Light"/>
                <a:sym typeface="Barlow Light"/>
              </a:defRPr>
            </a:lvl7pPr>
            <a:lvl8pPr lvl="7">
              <a:spcBef>
                <a:spcPts val="0"/>
              </a:spcBef>
              <a:spcAft>
                <a:spcPts val="0"/>
              </a:spcAft>
              <a:buSzPts val="1600"/>
              <a:buNone/>
              <a:defRPr>
                <a:latin typeface="Barlow Light"/>
                <a:ea typeface="Barlow Light"/>
                <a:cs typeface="Barlow Light"/>
                <a:sym typeface="Barlow Light"/>
              </a:defRPr>
            </a:lvl8pPr>
            <a:lvl9pPr lvl="8">
              <a:spcBef>
                <a:spcPts val="0"/>
              </a:spcBef>
              <a:spcAft>
                <a:spcPts val="0"/>
              </a:spcAft>
              <a:buSzPts val="1600"/>
              <a:buNone/>
              <a:defRPr>
                <a:latin typeface="Barlow Light"/>
                <a:ea typeface="Barlow Light"/>
                <a:cs typeface="Barlow Light"/>
                <a:sym typeface="Barlow Light"/>
              </a:defRPr>
            </a:lvl9pPr>
          </a:lstStyle>
          <a:p>
            <a:endParaRPr/>
          </a:p>
        </p:txBody>
      </p:sp>
      <p:sp>
        <p:nvSpPr>
          <p:cNvPr id="366" name="Google Shape;366;p36"/>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2pPr>
            <a:lvl3pPr marL="1371600" lvl="2"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3pPr>
            <a:lvl4pPr marL="1828800" lvl="3"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4pPr>
            <a:lvl5pPr marL="2286000" lvl="4"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5pPr>
            <a:lvl6pPr marL="2743200" lvl="5"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6pPr>
            <a:lvl7pPr marL="3200400" lvl="6"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7pPr>
            <a:lvl8pPr marL="3657600" lvl="7"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8pPr>
            <a:lvl9pPr marL="4114800" lvl="8"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9pPr>
          </a:lstStyle>
          <a:p>
            <a:endParaRPr/>
          </a:p>
        </p:txBody>
      </p:sp>
      <p:sp>
        <p:nvSpPr>
          <p:cNvPr id="367" name="Google Shape;367;p3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am / Company Overview">
  <p:cSld name="TITLE_ONLY_1">
    <p:bg>
      <p:bgPr>
        <a:solidFill>
          <a:schemeClr val="accent4"/>
        </a:solidFill>
        <a:effectLst/>
      </p:bgPr>
    </p:bg>
    <p:spTree>
      <p:nvGrpSpPr>
        <p:cNvPr id="1" name="Shape 368"/>
        <p:cNvGrpSpPr/>
        <p:nvPr/>
      </p:nvGrpSpPr>
      <p:grpSpPr>
        <a:xfrm>
          <a:off x="0" y="0"/>
          <a:ext cx="0" cy="0"/>
          <a:chOff x="0" y="0"/>
          <a:chExt cx="0" cy="0"/>
        </a:xfrm>
      </p:grpSpPr>
      <p:sp>
        <p:nvSpPr>
          <p:cNvPr id="369" name="Google Shape;369;p37"/>
          <p:cNvSpPr>
            <a:spLocks noGrp="1"/>
          </p:cNvSpPr>
          <p:nvPr>
            <p:ph type="pic" idx="2"/>
          </p:nvPr>
        </p:nvSpPr>
        <p:spPr>
          <a:xfrm>
            <a:off x="791150" y="522900"/>
            <a:ext cx="1294800" cy="1918500"/>
          </a:xfrm>
          <a:prstGeom prst="rect">
            <a:avLst/>
          </a:prstGeom>
          <a:noFill/>
          <a:ln>
            <a:noFill/>
          </a:ln>
        </p:spPr>
      </p:sp>
      <p:sp>
        <p:nvSpPr>
          <p:cNvPr id="370" name="Google Shape;370;p37"/>
          <p:cNvSpPr>
            <a:spLocks noGrp="1"/>
          </p:cNvSpPr>
          <p:nvPr>
            <p:ph type="pic" idx="3"/>
          </p:nvPr>
        </p:nvSpPr>
        <p:spPr>
          <a:xfrm>
            <a:off x="2355375" y="522900"/>
            <a:ext cx="1294800" cy="1918500"/>
          </a:xfrm>
          <a:prstGeom prst="rect">
            <a:avLst/>
          </a:prstGeom>
          <a:noFill/>
          <a:ln>
            <a:noFill/>
          </a:ln>
        </p:spPr>
      </p:sp>
      <p:sp>
        <p:nvSpPr>
          <p:cNvPr id="371" name="Google Shape;371;p37"/>
          <p:cNvSpPr>
            <a:spLocks noGrp="1"/>
          </p:cNvSpPr>
          <p:nvPr>
            <p:ph type="pic" idx="4"/>
          </p:nvPr>
        </p:nvSpPr>
        <p:spPr>
          <a:xfrm>
            <a:off x="3921313" y="522900"/>
            <a:ext cx="1294800" cy="1918500"/>
          </a:xfrm>
          <a:prstGeom prst="rect">
            <a:avLst/>
          </a:prstGeom>
          <a:noFill/>
          <a:ln>
            <a:noFill/>
          </a:ln>
        </p:spPr>
      </p:sp>
      <p:sp>
        <p:nvSpPr>
          <p:cNvPr id="372" name="Google Shape;372;p37"/>
          <p:cNvSpPr>
            <a:spLocks noGrp="1"/>
          </p:cNvSpPr>
          <p:nvPr>
            <p:ph type="pic" idx="5"/>
          </p:nvPr>
        </p:nvSpPr>
        <p:spPr>
          <a:xfrm>
            <a:off x="5491588" y="522900"/>
            <a:ext cx="1294800" cy="1918500"/>
          </a:xfrm>
          <a:prstGeom prst="rect">
            <a:avLst/>
          </a:prstGeom>
          <a:noFill/>
          <a:ln>
            <a:noFill/>
          </a:ln>
        </p:spPr>
      </p:sp>
      <p:sp>
        <p:nvSpPr>
          <p:cNvPr id="373" name="Google Shape;373;p37"/>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374" name="Google Shape;374;p37"/>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75" name="Google Shape;375;p37"/>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330200">
              <a:spcBef>
                <a:spcPts val="0"/>
              </a:spcBef>
              <a:spcAft>
                <a:spcPts val="0"/>
              </a:spcAft>
              <a:buClr>
                <a:schemeClr val="lt1"/>
              </a:buClr>
              <a:buSzPts val="16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6" name="Google Shape;376;p37"/>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330200">
              <a:spcBef>
                <a:spcPts val="0"/>
              </a:spcBef>
              <a:spcAft>
                <a:spcPts val="0"/>
              </a:spcAft>
              <a:buClr>
                <a:schemeClr val="lt1"/>
              </a:buClr>
              <a:buSzPts val="16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7" name="Google Shape;377;p37"/>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330200">
              <a:spcBef>
                <a:spcPts val="0"/>
              </a:spcBef>
              <a:spcAft>
                <a:spcPts val="0"/>
              </a:spcAft>
              <a:buClr>
                <a:schemeClr val="lt1"/>
              </a:buClr>
              <a:buSzPts val="16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8" name="Google Shape;378;p37"/>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330200">
              <a:spcBef>
                <a:spcPts val="0"/>
              </a:spcBef>
              <a:spcAft>
                <a:spcPts val="0"/>
              </a:spcAft>
              <a:buClr>
                <a:schemeClr val="lt1"/>
              </a:buClr>
              <a:buSzPts val="16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79" name="Google Shape;379;p37"/>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330200">
              <a:spcBef>
                <a:spcPts val="0"/>
              </a:spcBef>
              <a:spcAft>
                <a:spcPts val="0"/>
              </a:spcAft>
              <a:buClr>
                <a:schemeClr val="accent3"/>
              </a:buClr>
              <a:buSzPts val="16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80" name="Google Shape;380;p37"/>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330200">
              <a:spcBef>
                <a:spcPts val="0"/>
              </a:spcBef>
              <a:spcAft>
                <a:spcPts val="0"/>
              </a:spcAft>
              <a:buClr>
                <a:schemeClr val="accent3"/>
              </a:buClr>
              <a:buSzPts val="16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81" name="Google Shape;381;p37"/>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330200">
              <a:spcBef>
                <a:spcPts val="0"/>
              </a:spcBef>
              <a:spcAft>
                <a:spcPts val="0"/>
              </a:spcAft>
              <a:buClr>
                <a:schemeClr val="accent3"/>
              </a:buClr>
              <a:buSzPts val="16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82" name="Google Shape;382;p37"/>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330200">
              <a:spcBef>
                <a:spcPts val="0"/>
              </a:spcBef>
              <a:spcAft>
                <a:spcPts val="0"/>
              </a:spcAft>
              <a:buClr>
                <a:schemeClr val="accent3"/>
              </a:buClr>
              <a:buSzPts val="16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383" name="Google Shape;383;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1">
  <p:cSld name="SECTION_TITLE_AND_DESCRIPTION_1">
    <p:spTree>
      <p:nvGrpSpPr>
        <p:cNvPr id="1" name="Shape 384"/>
        <p:cNvGrpSpPr/>
        <p:nvPr/>
      </p:nvGrpSpPr>
      <p:grpSpPr>
        <a:xfrm>
          <a:off x="0" y="0"/>
          <a:ext cx="0" cy="0"/>
          <a:chOff x="0" y="0"/>
          <a:chExt cx="0" cy="0"/>
        </a:xfrm>
      </p:grpSpPr>
      <p:sp>
        <p:nvSpPr>
          <p:cNvPr id="385" name="Google Shape;385;p3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386" name="Google Shape;386;p3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387" name="Google Shape;387;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rket Size / Pie Graph">
  <p:cSld name="CAPTION_ONLY_1">
    <p:bg>
      <p:bgPr>
        <a:solidFill>
          <a:schemeClr val="dk1"/>
        </a:solidFill>
        <a:effectLst/>
      </p:bgPr>
    </p:bg>
    <p:spTree>
      <p:nvGrpSpPr>
        <p:cNvPr id="1" name="Shape 388"/>
        <p:cNvGrpSpPr/>
        <p:nvPr/>
      </p:nvGrpSpPr>
      <p:grpSpPr>
        <a:xfrm>
          <a:off x="0" y="0"/>
          <a:ext cx="0" cy="0"/>
          <a:chOff x="0" y="0"/>
          <a:chExt cx="0" cy="0"/>
        </a:xfrm>
      </p:grpSpPr>
      <p:sp>
        <p:nvSpPr>
          <p:cNvPr id="389" name="Google Shape;389;p39"/>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391" name="Google Shape;391;p39"/>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392" name="Google Shape;392;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93" name="Google Shape;393;p39"/>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ifferentiators / 4 column text">
  <p:cSld name="BIG_NUMBER_1">
    <p:bg>
      <p:bgPr>
        <a:solidFill>
          <a:schemeClr val="dk1"/>
        </a:solidFill>
        <a:effectLst/>
      </p:bgPr>
    </p:bg>
    <p:spTree>
      <p:nvGrpSpPr>
        <p:cNvPr id="1" name="Shape 395"/>
        <p:cNvGrpSpPr/>
        <p:nvPr/>
      </p:nvGrpSpPr>
      <p:grpSpPr>
        <a:xfrm>
          <a:off x="0" y="0"/>
          <a:ext cx="0" cy="0"/>
          <a:chOff x="0" y="0"/>
          <a:chExt cx="0" cy="0"/>
        </a:xfrm>
      </p:grpSpPr>
      <p:sp>
        <p:nvSpPr>
          <p:cNvPr id="396" name="Google Shape;396;p40"/>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97" name="Google Shape;397;p40"/>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398" name="Google Shape;398;p40"/>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399" name="Google Shape;399;p40"/>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400" name="Google Shape;400;p40"/>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600"/>
              <a:buNone/>
              <a:defRPr>
                <a:solidFill>
                  <a:schemeClr val="lt1"/>
                </a:solidFill>
                <a:latin typeface="Barlow Light"/>
                <a:ea typeface="Barlow Light"/>
                <a:cs typeface="Barlow Light"/>
                <a:sym typeface="Barlow Light"/>
              </a:defRPr>
            </a:lvl9pPr>
          </a:lstStyle>
          <a:p>
            <a:endParaRPr/>
          </a:p>
        </p:txBody>
      </p:sp>
      <p:sp>
        <p:nvSpPr>
          <p:cNvPr id="401" name="Google Shape;401;p40"/>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02" name="Google Shape;402;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1164588" y="1726850"/>
            <a:ext cx="29628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9" name="Google Shape;29;p5"/>
          <p:cNvSpPr txBox="1">
            <a:spLocks noGrp="1"/>
          </p:cNvSpPr>
          <p:nvPr>
            <p:ph type="title"/>
          </p:nvPr>
        </p:nvSpPr>
        <p:spPr>
          <a:xfrm>
            <a:off x="1164588" y="1334538"/>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30" name="Google Shape;30;p5"/>
          <p:cNvSpPr txBox="1">
            <a:spLocks noGrp="1"/>
          </p:cNvSpPr>
          <p:nvPr>
            <p:ph type="title" idx="2"/>
          </p:nvPr>
        </p:nvSpPr>
        <p:spPr>
          <a:xfrm>
            <a:off x="1163988" y="3114988"/>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31" name="Google Shape;31;p5"/>
          <p:cNvSpPr txBox="1">
            <a:spLocks noGrp="1"/>
          </p:cNvSpPr>
          <p:nvPr>
            <p:ph type="subTitle" idx="3"/>
          </p:nvPr>
        </p:nvSpPr>
        <p:spPr>
          <a:xfrm>
            <a:off x="1163988" y="3507300"/>
            <a:ext cx="29640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2" name="Google Shape;32;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2">
  <p:cSld name="BLANK_2">
    <p:spTree>
      <p:nvGrpSpPr>
        <p:cNvPr id="1" name="Shape 403"/>
        <p:cNvGrpSpPr/>
        <p:nvPr/>
      </p:nvGrpSpPr>
      <p:grpSpPr>
        <a:xfrm>
          <a:off x="0" y="0"/>
          <a:ext cx="0" cy="0"/>
          <a:chOff x="0" y="0"/>
          <a:chExt cx="0" cy="0"/>
        </a:xfrm>
      </p:grpSpPr>
      <p:sp>
        <p:nvSpPr>
          <p:cNvPr id="404" name="Google Shape;404;p41"/>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405" name="Google Shape;405;p41"/>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406" name="Google Shape;406;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407"/>
        <p:cNvGrpSpPr/>
        <p:nvPr/>
      </p:nvGrpSpPr>
      <p:grpSpPr>
        <a:xfrm>
          <a:off x="0" y="0"/>
          <a:ext cx="0" cy="0"/>
          <a:chOff x="0" y="0"/>
          <a:chExt cx="0" cy="0"/>
        </a:xfrm>
      </p:grpSpPr>
      <p:sp>
        <p:nvSpPr>
          <p:cNvPr id="408" name="Google Shape;408;p42"/>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410" name="Google Shape;410;p42"/>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411" name="Google Shape;411;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Quote + Image">
  <p:cSld name="CUSTOM_1_1">
    <p:bg>
      <p:bgPr>
        <a:solidFill>
          <a:schemeClr val="lt2"/>
        </a:solidFill>
        <a:effectLst/>
      </p:bgPr>
    </p:bg>
    <p:spTree>
      <p:nvGrpSpPr>
        <p:cNvPr id="1" name="Shape 412"/>
        <p:cNvGrpSpPr/>
        <p:nvPr/>
      </p:nvGrpSpPr>
      <p:grpSpPr>
        <a:xfrm>
          <a:off x="0" y="0"/>
          <a:ext cx="0" cy="0"/>
          <a:chOff x="0" y="0"/>
          <a:chExt cx="0" cy="0"/>
        </a:xfrm>
      </p:grpSpPr>
      <p:sp>
        <p:nvSpPr>
          <p:cNvPr id="413" name="Google Shape;413;p43"/>
          <p:cNvSpPr>
            <a:spLocks noGrp="1"/>
          </p:cNvSpPr>
          <p:nvPr>
            <p:ph type="pic" idx="2"/>
          </p:nvPr>
        </p:nvSpPr>
        <p:spPr>
          <a:xfrm>
            <a:off x="5485725" y="523025"/>
            <a:ext cx="3135300" cy="4097700"/>
          </a:xfrm>
          <a:prstGeom prst="roundRect">
            <a:avLst>
              <a:gd name="adj" fmla="val 16667"/>
            </a:avLst>
          </a:prstGeom>
          <a:noFill/>
          <a:ln>
            <a:noFill/>
          </a:ln>
        </p:spPr>
      </p:sp>
      <p:sp>
        <p:nvSpPr>
          <p:cNvPr id="414" name="Google Shape;414;p43"/>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30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30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30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30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30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30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30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3000"/>
              <a:buNone/>
              <a:defRPr>
                <a:solidFill>
                  <a:schemeClr val="lt1"/>
                </a:solidFill>
                <a:latin typeface="Barlow Light"/>
                <a:ea typeface="Barlow Light"/>
                <a:cs typeface="Barlow Light"/>
                <a:sym typeface="Barlow Light"/>
              </a:defRPr>
            </a:lvl9pPr>
          </a:lstStyle>
          <a:p>
            <a:endParaRPr/>
          </a:p>
        </p:txBody>
      </p:sp>
      <p:sp>
        <p:nvSpPr>
          <p:cNvPr id="415" name="Google Shape;415;p43"/>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330200">
              <a:spcBef>
                <a:spcPts val="0"/>
              </a:spcBef>
              <a:spcAft>
                <a:spcPts val="0"/>
              </a:spcAft>
              <a:buClr>
                <a:schemeClr val="lt1"/>
              </a:buClr>
              <a:buSzPts val="16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416" name="Google Shape;416;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 Background Image + Text">
  <p:cSld name="CUSTOM_15">
    <p:spTree>
      <p:nvGrpSpPr>
        <p:cNvPr id="1" name="Shape 417"/>
        <p:cNvGrpSpPr/>
        <p:nvPr/>
      </p:nvGrpSpPr>
      <p:grpSpPr>
        <a:xfrm>
          <a:off x="0" y="0"/>
          <a:ext cx="0" cy="0"/>
          <a:chOff x="0" y="0"/>
          <a:chExt cx="0" cy="0"/>
        </a:xfrm>
      </p:grpSpPr>
      <p:sp>
        <p:nvSpPr>
          <p:cNvPr id="418" name="Google Shape;418;p44"/>
          <p:cNvSpPr>
            <a:spLocks noGrp="1"/>
          </p:cNvSpPr>
          <p:nvPr>
            <p:ph type="pic" idx="2"/>
          </p:nvPr>
        </p:nvSpPr>
        <p:spPr>
          <a:xfrm>
            <a:off x="0" y="0"/>
            <a:ext cx="9144000" cy="5143500"/>
          </a:xfrm>
          <a:prstGeom prst="rect">
            <a:avLst/>
          </a:prstGeom>
          <a:noFill/>
          <a:ln>
            <a:noFill/>
          </a:ln>
        </p:spPr>
      </p:sp>
      <p:sp>
        <p:nvSpPr>
          <p:cNvPr id="419" name="Google Shape;419;p44"/>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420" name="Google Shape;420;p44"/>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421" name="Google Shape;421;p44"/>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422" name="Google Shape;42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Goals + 5 Images">
  <p:cSld name="CUSTOM_2_3">
    <p:bg>
      <p:bgPr>
        <a:solidFill>
          <a:schemeClr val="dk1"/>
        </a:solidFill>
        <a:effectLst/>
      </p:bgPr>
    </p:bg>
    <p:spTree>
      <p:nvGrpSpPr>
        <p:cNvPr id="1" name="Shape 423"/>
        <p:cNvGrpSpPr/>
        <p:nvPr/>
      </p:nvGrpSpPr>
      <p:grpSpPr>
        <a:xfrm>
          <a:off x="0" y="0"/>
          <a:ext cx="0" cy="0"/>
          <a:chOff x="0" y="0"/>
          <a:chExt cx="0" cy="0"/>
        </a:xfrm>
      </p:grpSpPr>
      <p:sp>
        <p:nvSpPr>
          <p:cNvPr id="424" name="Google Shape;424;p45"/>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25" name="Google Shape;425;p45"/>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26" name="Google Shape;426;p45"/>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27" name="Google Shape;427;p45"/>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28" name="Google Shape;428;p45"/>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29" name="Google Shape;429;p45"/>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430" name="Google Shape;430;p45"/>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431" name="Google Shape;431;p45"/>
          <p:cNvSpPr>
            <a:spLocks noGrp="1"/>
          </p:cNvSpPr>
          <p:nvPr>
            <p:ph type="pic" idx="7"/>
          </p:nvPr>
        </p:nvSpPr>
        <p:spPr>
          <a:xfrm>
            <a:off x="7049625" y="523025"/>
            <a:ext cx="1305900" cy="1918500"/>
          </a:xfrm>
          <a:prstGeom prst="roundRect">
            <a:avLst>
              <a:gd name="adj" fmla="val 16667"/>
            </a:avLst>
          </a:prstGeom>
          <a:noFill/>
          <a:ln>
            <a:noFill/>
          </a:ln>
        </p:spPr>
      </p:sp>
      <p:sp>
        <p:nvSpPr>
          <p:cNvPr id="432" name="Google Shape;432;p45"/>
          <p:cNvSpPr>
            <a:spLocks noGrp="1"/>
          </p:cNvSpPr>
          <p:nvPr>
            <p:ph type="pic" idx="8"/>
          </p:nvPr>
        </p:nvSpPr>
        <p:spPr>
          <a:xfrm>
            <a:off x="784775" y="522100"/>
            <a:ext cx="1305900" cy="1918500"/>
          </a:xfrm>
          <a:prstGeom prst="roundRect">
            <a:avLst>
              <a:gd name="adj" fmla="val 16667"/>
            </a:avLst>
          </a:prstGeom>
          <a:noFill/>
          <a:ln>
            <a:noFill/>
          </a:ln>
        </p:spPr>
      </p:sp>
      <p:sp>
        <p:nvSpPr>
          <p:cNvPr id="433" name="Google Shape;433;p45"/>
          <p:cNvSpPr>
            <a:spLocks noGrp="1"/>
          </p:cNvSpPr>
          <p:nvPr>
            <p:ph type="pic" idx="9"/>
          </p:nvPr>
        </p:nvSpPr>
        <p:spPr>
          <a:xfrm>
            <a:off x="2343950" y="523500"/>
            <a:ext cx="1305900" cy="1918500"/>
          </a:xfrm>
          <a:prstGeom prst="roundRect">
            <a:avLst>
              <a:gd name="adj" fmla="val 16667"/>
            </a:avLst>
          </a:prstGeom>
          <a:noFill/>
          <a:ln>
            <a:noFill/>
          </a:ln>
        </p:spPr>
      </p:sp>
      <p:sp>
        <p:nvSpPr>
          <p:cNvPr id="434" name="Google Shape;434;p45"/>
          <p:cNvSpPr>
            <a:spLocks noGrp="1"/>
          </p:cNvSpPr>
          <p:nvPr>
            <p:ph type="pic" idx="13"/>
          </p:nvPr>
        </p:nvSpPr>
        <p:spPr>
          <a:xfrm>
            <a:off x="3915213" y="523500"/>
            <a:ext cx="1305900" cy="1918500"/>
          </a:xfrm>
          <a:prstGeom prst="roundRect">
            <a:avLst>
              <a:gd name="adj" fmla="val 16667"/>
            </a:avLst>
          </a:prstGeom>
          <a:noFill/>
          <a:ln>
            <a:noFill/>
          </a:ln>
        </p:spPr>
      </p:sp>
      <p:sp>
        <p:nvSpPr>
          <p:cNvPr id="435" name="Google Shape;435;p45"/>
          <p:cNvSpPr>
            <a:spLocks noGrp="1"/>
          </p:cNvSpPr>
          <p:nvPr>
            <p:ph type="pic" idx="14"/>
          </p:nvPr>
        </p:nvSpPr>
        <p:spPr>
          <a:xfrm>
            <a:off x="5490975" y="523500"/>
            <a:ext cx="1305900" cy="1918500"/>
          </a:xfrm>
          <a:prstGeom prst="roundRect">
            <a:avLst>
              <a:gd name="adj" fmla="val 16667"/>
            </a:avLst>
          </a:prstGeom>
          <a:noFill/>
          <a:ln>
            <a:noFill/>
          </a:ln>
        </p:spPr>
      </p:sp>
      <p:sp>
        <p:nvSpPr>
          <p:cNvPr id="436" name="Google Shape;436;p45"/>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37" name="Google Shape;437;p45"/>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6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438" name="Google Shape;438;p45"/>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39" name="Google Shape;439;p45"/>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40" name="Google Shape;440;p45"/>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41" name="Google Shape;441;p45"/>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442" name="Google Shape;442;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rategy Canvas / Line Graph">
  <p:cSld name="CUSTOM_3_1">
    <p:bg>
      <p:bgPr>
        <a:solidFill>
          <a:schemeClr val="dk1"/>
        </a:solidFill>
        <a:effectLst/>
      </p:bgPr>
    </p:bg>
    <p:spTree>
      <p:nvGrpSpPr>
        <p:cNvPr id="1" name="Shape 443"/>
        <p:cNvGrpSpPr/>
        <p:nvPr/>
      </p:nvGrpSpPr>
      <p:grpSpPr>
        <a:xfrm>
          <a:off x="0" y="0"/>
          <a:ext cx="0" cy="0"/>
          <a:chOff x="0" y="0"/>
          <a:chExt cx="0" cy="0"/>
        </a:xfrm>
      </p:grpSpPr>
      <p:sp>
        <p:nvSpPr>
          <p:cNvPr id="444" name="Google Shape;444;p46"/>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45" name="Google Shape;445;p46"/>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446" name="Google Shape;446;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3">
  <p:cSld name="CUSTOM_4_2">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449" name="Google Shape;449;p47"/>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450" name="Google Shape;450;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KPIs / Objectives">
  <p:cSld name="CUSTOM_5_1">
    <p:bg>
      <p:bgPr>
        <a:solidFill>
          <a:schemeClr val="dk1"/>
        </a:solidFill>
        <a:effectLst/>
      </p:bgPr>
    </p:bg>
    <p:spTree>
      <p:nvGrpSpPr>
        <p:cNvPr id="1" name="Shape 451"/>
        <p:cNvGrpSpPr/>
        <p:nvPr/>
      </p:nvGrpSpPr>
      <p:grpSpPr>
        <a:xfrm>
          <a:off x="0" y="0"/>
          <a:ext cx="0" cy="0"/>
          <a:chOff x="0" y="0"/>
          <a:chExt cx="0" cy="0"/>
        </a:xfrm>
      </p:grpSpPr>
      <p:sp>
        <p:nvSpPr>
          <p:cNvPr id="452" name="Google Shape;452;p48"/>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3" name="Google Shape;453;p48"/>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54" name="Google Shape;454;p48"/>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55" name="Google Shape;455;p48"/>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56" name="Google Shape;456;p48"/>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57" name="Google Shape;457;p48"/>
          <p:cNvSpPr>
            <a:spLocks noGrp="1"/>
          </p:cNvSpPr>
          <p:nvPr>
            <p:ph type="pic" idx="5"/>
          </p:nvPr>
        </p:nvSpPr>
        <p:spPr>
          <a:xfrm>
            <a:off x="7049625" y="1588125"/>
            <a:ext cx="1305900" cy="1918500"/>
          </a:xfrm>
          <a:prstGeom prst="roundRect">
            <a:avLst>
              <a:gd name="adj" fmla="val 16667"/>
            </a:avLst>
          </a:prstGeom>
          <a:noFill/>
          <a:ln>
            <a:noFill/>
          </a:ln>
        </p:spPr>
      </p:sp>
      <p:sp>
        <p:nvSpPr>
          <p:cNvPr id="458" name="Google Shape;458;p48"/>
          <p:cNvSpPr>
            <a:spLocks noGrp="1"/>
          </p:cNvSpPr>
          <p:nvPr>
            <p:ph type="pic" idx="6"/>
          </p:nvPr>
        </p:nvSpPr>
        <p:spPr>
          <a:xfrm>
            <a:off x="3915213" y="1588600"/>
            <a:ext cx="1305900" cy="1918500"/>
          </a:xfrm>
          <a:prstGeom prst="roundRect">
            <a:avLst>
              <a:gd name="adj" fmla="val 16667"/>
            </a:avLst>
          </a:prstGeom>
          <a:noFill/>
          <a:ln>
            <a:noFill/>
          </a:ln>
        </p:spPr>
      </p:sp>
      <p:sp>
        <p:nvSpPr>
          <p:cNvPr id="459" name="Google Shape;459;p48"/>
          <p:cNvSpPr>
            <a:spLocks noGrp="1"/>
          </p:cNvSpPr>
          <p:nvPr>
            <p:ph type="pic" idx="7"/>
          </p:nvPr>
        </p:nvSpPr>
        <p:spPr>
          <a:xfrm>
            <a:off x="5490975" y="1588600"/>
            <a:ext cx="1305900" cy="1918500"/>
          </a:xfrm>
          <a:prstGeom prst="roundRect">
            <a:avLst>
              <a:gd name="adj" fmla="val 16667"/>
            </a:avLst>
          </a:prstGeom>
          <a:noFill/>
          <a:ln>
            <a:noFill/>
          </a:ln>
        </p:spPr>
      </p:sp>
      <p:sp>
        <p:nvSpPr>
          <p:cNvPr id="460" name="Google Shape;460;p48"/>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61" name="Google Shape;461;p48"/>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62" name="Google Shape;462;p48"/>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463" name="Google Shape;463;p48"/>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464" name="Google Shape;464;p48"/>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65" name="Google Shape;465;p48"/>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66" name="Google Shape;466;p4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467"/>
        <p:cNvGrpSpPr/>
        <p:nvPr/>
      </p:nvGrpSpPr>
      <p:grpSpPr>
        <a:xfrm>
          <a:off x="0" y="0"/>
          <a:ext cx="0" cy="0"/>
          <a:chOff x="0" y="0"/>
          <a:chExt cx="0" cy="0"/>
        </a:xfrm>
      </p:grpSpPr>
      <p:sp>
        <p:nvSpPr>
          <p:cNvPr id="468" name="Google Shape;468;p49"/>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69" name="Google Shape;469;p49"/>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470" name="Google Shape;470;p49"/>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471" name="Google Shape;471;p49"/>
          <p:cNvSpPr>
            <a:spLocks noGrp="1"/>
          </p:cNvSpPr>
          <p:nvPr>
            <p:ph type="pic" idx="3"/>
          </p:nvPr>
        </p:nvSpPr>
        <p:spPr>
          <a:xfrm>
            <a:off x="7049625" y="523025"/>
            <a:ext cx="1305900" cy="1918500"/>
          </a:xfrm>
          <a:prstGeom prst="roundRect">
            <a:avLst>
              <a:gd name="adj" fmla="val 16667"/>
            </a:avLst>
          </a:prstGeom>
          <a:noFill/>
          <a:ln>
            <a:noFill/>
          </a:ln>
        </p:spPr>
      </p:sp>
      <p:sp>
        <p:nvSpPr>
          <p:cNvPr id="472" name="Google Shape;472;p49"/>
          <p:cNvSpPr>
            <a:spLocks noGrp="1"/>
          </p:cNvSpPr>
          <p:nvPr>
            <p:ph type="pic" idx="4"/>
          </p:nvPr>
        </p:nvSpPr>
        <p:spPr>
          <a:xfrm>
            <a:off x="784775" y="522100"/>
            <a:ext cx="1305900" cy="1918500"/>
          </a:xfrm>
          <a:prstGeom prst="roundRect">
            <a:avLst>
              <a:gd name="adj" fmla="val 16667"/>
            </a:avLst>
          </a:prstGeom>
          <a:noFill/>
          <a:ln>
            <a:noFill/>
          </a:ln>
        </p:spPr>
      </p:sp>
      <p:sp>
        <p:nvSpPr>
          <p:cNvPr id="473" name="Google Shape;473;p49"/>
          <p:cNvSpPr>
            <a:spLocks noGrp="1"/>
          </p:cNvSpPr>
          <p:nvPr>
            <p:ph type="pic" idx="5"/>
          </p:nvPr>
        </p:nvSpPr>
        <p:spPr>
          <a:xfrm>
            <a:off x="2343950" y="523500"/>
            <a:ext cx="1305900" cy="1918500"/>
          </a:xfrm>
          <a:prstGeom prst="roundRect">
            <a:avLst>
              <a:gd name="adj" fmla="val 16667"/>
            </a:avLst>
          </a:prstGeom>
          <a:noFill/>
          <a:ln>
            <a:noFill/>
          </a:ln>
        </p:spPr>
      </p:sp>
      <p:sp>
        <p:nvSpPr>
          <p:cNvPr id="474" name="Google Shape;474;p49"/>
          <p:cNvSpPr>
            <a:spLocks noGrp="1"/>
          </p:cNvSpPr>
          <p:nvPr>
            <p:ph type="pic" idx="6"/>
          </p:nvPr>
        </p:nvSpPr>
        <p:spPr>
          <a:xfrm>
            <a:off x="3915213" y="523500"/>
            <a:ext cx="1305900" cy="1918500"/>
          </a:xfrm>
          <a:prstGeom prst="roundRect">
            <a:avLst>
              <a:gd name="adj" fmla="val 16667"/>
            </a:avLst>
          </a:prstGeom>
          <a:noFill/>
          <a:ln>
            <a:noFill/>
          </a:ln>
        </p:spPr>
      </p:sp>
      <p:sp>
        <p:nvSpPr>
          <p:cNvPr id="475" name="Google Shape;475;p49"/>
          <p:cNvSpPr>
            <a:spLocks noGrp="1"/>
          </p:cNvSpPr>
          <p:nvPr>
            <p:ph type="pic" idx="7"/>
          </p:nvPr>
        </p:nvSpPr>
        <p:spPr>
          <a:xfrm>
            <a:off x="5490975" y="523500"/>
            <a:ext cx="1305900" cy="1918500"/>
          </a:xfrm>
          <a:prstGeom prst="roundRect">
            <a:avLst>
              <a:gd name="adj" fmla="val 16667"/>
            </a:avLst>
          </a:prstGeom>
          <a:noFill/>
          <a:ln>
            <a:noFill/>
          </a:ln>
        </p:spPr>
      </p:sp>
      <p:sp>
        <p:nvSpPr>
          <p:cNvPr id="476" name="Google Shape;476;p49"/>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77" name="Google Shape;477;p49"/>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6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6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6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6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6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6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6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6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6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478" name="Google Shape;478;p49"/>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79" name="Google Shape;479;p49"/>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80" name="Google Shape;480;p49"/>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81" name="Google Shape;481;p49"/>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82" name="Google Shape;482;p49"/>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83" name="Google Shape;483;p49"/>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84" name="Google Shape;484;p49"/>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485" name="Google Shape;485;p49"/>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486" name="Google Shape;486;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meline Graphic">
  <p:cSld name="CUSTOM_9_1">
    <p:bg>
      <p:bgPr>
        <a:solidFill>
          <a:schemeClr val="dk1"/>
        </a:solidFill>
        <a:effectLst/>
      </p:bgPr>
    </p:bg>
    <p:spTree>
      <p:nvGrpSpPr>
        <p:cNvPr id="1" name="Shape 487"/>
        <p:cNvGrpSpPr/>
        <p:nvPr/>
      </p:nvGrpSpPr>
      <p:grpSpPr>
        <a:xfrm>
          <a:off x="0" y="0"/>
          <a:ext cx="0" cy="0"/>
          <a:chOff x="0" y="0"/>
          <a:chExt cx="0" cy="0"/>
        </a:xfrm>
      </p:grpSpPr>
      <p:sp>
        <p:nvSpPr>
          <p:cNvPr id="488" name="Google Shape;488;p50"/>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330200">
              <a:spcBef>
                <a:spcPts val="0"/>
              </a:spcBef>
              <a:spcAft>
                <a:spcPts val="0"/>
              </a:spcAft>
              <a:buClr>
                <a:schemeClr val="lt1"/>
              </a:buClr>
              <a:buSzPts val="16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89" name="Google Shape;489;p50"/>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490" name="Google Shape;490;p5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5" name="Google Shape;35;p6"/>
          <p:cNvGrpSpPr/>
          <p:nvPr/>
        </p:nvGrpSpPr>
        <p:grpSpPr>
          <a:xfrm>
            <a:off x="7230637" y="781196"/>
            <a:ext cx="1198043" cy="210331"/>
            <a:chOff x="1026623" y="2953314"/>
            <a:chExt cx="5688711" cy="1008300"/>
          </a:xfrm>
        </p:grpSpPr>
        <p:sp>
          <p:nvSpPr>
            <p:cNvPr id="36" name="Google Shape;36;p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Revenue / Graphic">
  <p:cSld name="CUSTOM_12_1">
    <p:bg>
      <p:bgPr>
        <a:solidFill>
          <a:schemeClr val="dk1"/>
        </a:solidFill>
        <a:effectLst/>
      </p:bgPr>
    </p:bg>
    <p:spTree>
      <p:nvGrpSpPr>
        <p:cNvPr id="1" name="Shape 491"/>
        <p:cNvGrpSpPr/>
        <p:nvPr/>
      </p:nvGrpSpPr>
      <p:grpSpPr>
        <a:xfrm>
          <a:off x="0" y="0"/>
          <a:ext cx="0" cy="0"/>
          <a:chOff x="0" y="0"/>
          <a:chExt cx="0" cy="0"/>
        </a:xfrm>
      </p:grpSpPr>
      <p:sp>
        <p:nvSpPr>
          <p:cNvPr id="492" name="Google Shape;492;p51"/>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493" name="Google Shape;493;p51"/>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6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600"/>
              <a:buFont typeface="Hepta Slab Medium"/>
              <a:buNone/>
              <a:defRPr>
                <a:latin typeface="Hepta Slab Medium"/>
                <a:ea typeface="Hepta Slab Medium"/>
                <a:cs typeface="Hepta Slab Medium"/>
                <a:sym typeface="Hepta Slab Medium"/>
              </a:defRPr>
            </a:lvl2pPr>
            <a:lvl3pPr lvl="2">
              <a:spcBef>
                <a:spcPts val="0"/>
              </a:spcBef>
              <a:spcAft>
                <a:spcPts val="0"/>
              </a:spcAft>
              <a:buSzPts val="1600"/>
              <a:buFont typeface="Hepta Slab Medium"/>
              <a:buNone/>
              <a:defRPr>
                <a:latin typeface="Hepta Slab Medium"/>
                <a:ea typeface="Hepta Slab Medium"/>
                <a:cs typeface="Hepta Slab Medium"/>
                <a:sym typeface="Hepta Slab Medium"/>
              </a:defRPr>
            </a:lvl3pPr>
            <a:lvl4pPr lvl="3">
              <a:spcBef>
                <a:spcPts val="0"/>
              </a:spcBef>
              <a:spcAft>
                <a:spcPts val="0"/>
              </a:spcAft>
              <a:buSzPts val="1600"/>
              <a:buFont typeface="Hepta Slab Medium"/>
              <a:buNone/>
              <a:defRPr>
                <a:latin typeface="Hepta Slab Medium"/>
                <a:ea typeface="Hepta Slab Medium"/>
                <a:cs typeface="Hepta Slab Medium"/>
                <a:sym typeface="Hepta Slab Medium"/>
              </a:defRPr>
            </a:lvl4pPr>
            <a:lvl5pPr lvl="4">
              <a:spcBef>
                <a:spcPts val="0"/>
              </a:spcBef>
              <a:spcAft>
                <a:spcPts val="0"/>
              </a:spcAft>
              <a:buSzPts val="1600"/>
              <a:buFont typeface="Hepta Slab Medium"/>
              <a:buNone/>
              <a:defRPr>
                <a:latin typeface="Hepta Slab Medium"/>
                <a:ea typeface="Hepta Slab Medium"/>
                <a:cs typeface="Hepta Slab Medium"/>
                <a:sym typeface="Hepta Slab Medium"/>
              </a:defRPr>
            </a:lvl5pPr>
            <a:lvl6pPr lvl="5">
              <a:spcBef>
                <a:spcPts val="0"/>
              </a:spcBef>
              <a:spcAft>
                <a:spcPts val="0"/>
              </a:spcAft>
              <a:buSzPts val="1600"/>
              <a:buFont typeface="Hepta Slab Medium"/>
              <a:buNone/>
              <a:defRPr>
                <a:latin typeface="Hepta Slab Medium"/>
                <a:ea typeface="Hepta Slab Medium"/>
                <a:cs typeface="Hepta Slab Medium"/>
                <a:sym typeface="Hepta Slab Medium"/>
              </a:defRPr>
            </a:lvl6pPr>
            <a:lvl7pPr lvl="6">
              <a:spcBef>
                <a:spcPts val="0"/>
              </a:spcBef>
              <a:spcAft>
                <a:spcPts val="0"/>
              </a:spcAft>
              <a:buSzPts val="1600"/>
              <a:buFont typeface="Hepta Slab Medium"/>
              <a:buNone/>
              <a:defRPr>
                <a:latin typeface="Hepta Slab Medium"/>
                <a:ea typeface="Hepta Slab Medium"/>
                <a:cs typeface="Hepta Slab Medium"/>
                <a:sym typeface="Hepta Slab Medium"/>
              </a:defRPr>
            </a:lvl7pPr>
            <a:lvl8pPr lvl="7">
              <a:spcBef>
                <a:spcPts val="0"/>
              </a:spcBef>
              <a:spcAft>
                <a:spcPts val="0"/>
              </a:spcAft>
              <a:buSzPts val="1600"/>
              <a:buFont typeface="Hepta Slab Medium"/>
              <a:buNone/>
              <a:defRPr>
                <a:latin typeface="Hepta Slab Medium"/>
                <a:ea typeface="Hepta Slab Medium"/>
                <a:cs typeface="Hepta Slab Medium"/>
                <a:sym typeface="Hepta Slab Medium"/>
              </a:defRPr>
            </a:lvl8pPr>
            <a:lvl9pPr lvl="8">
              <a:spcBef>
                <a:spcPts val="0"/>
              </a:spcBef>
              <a:spcAft>
                <a:spcPts val="0"/>
              </a:spcAft>
              <a:buSzPts val="1600"/>
              <a:buFont typeface="Hepta Slab Medium"/>
              <a:buNone/>
              <a:defRPr>
                <a:latin typeface="Hepta Slab Medium"/>
                <a:ea typeface="Hepta Slab Medium"/>
                <a:cs typeface="Hepta Slab Medium"/>
                <a:sym typeface="Hepta Slab Medium"/>
              </a:defRPr>
            </a:lvl9pPr>
          </a:lstStyle>
          <a:p>
            <a:endParaRPr/>
          </a:p>
        </p:txBody>
      </p:sp>
      <p:sp>
        <p:nvSpPr>
          <p:cNvPr id="494" name="Google Shape;494;p5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1 column text 1">
  <p:cSld name="TITLE_AND_TWO_COLUMNS_1">
    <p:bg>
      <p:bgPr>
        <a:solidFill>
          <a:schemeClr val="dk1"/>
        </a:solidFill>
        <a:effectLst/>
      </p:bgPr>
    </p:bg>
    <p:spTree>
      <p:nvGrpSpPr>
        <p:cNvPr id="1" name="Shape 495"/>
        <p:cNvGrpSpPr/>
        <p:nvPr/>
      </p:nvGrpSpPr>
      <p:grpSpPr>
        <a:xfrm>
          <a:off x="0" y="0"/>
          <a:ext cx="0" cy="0"/>
          <a:chOff x="0" y="0"/>
          <a:chExt cx="0" cy="0"/>
        </a:xfrm>
      </p:grpSpPr>
      <p:sp>
        <p:nvSpPr>
          <p:cNvPr id="496" name="Google Shape;496;p52"/>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2"/>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6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498" name="Google Shape;498;p52"/>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330200">
              <a:spcBef>
                <a:spcPts val="0"/>
              </a:spcBef>
              <a:spcAft>
                <a:spcPts val="0"/>
              </a:spcAft>
              <a:buClr>
                <a:schemeClr val="lt1"/>
              </a:buClr>
              <a:buSzPts val="16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499" name="Google Shape;499;p52"/>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330200">
              <a:spcBef>
                <a:spcPts val="0"/>
              </a:spcBef>
              <a:spcAft>
                <a:spcPts val="0"/>
              </a:spcAft>
              <a:buClr>
                <a:schemeClr val="lt1"/>
              </a:buClr>
              <a:buSzPts val="16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500" name="Google Shape;500;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losing / Thank You">
  <p:cSld name="CUSTOM_13_1">
    <p:bg>
      <p:bgPr>
        <a:solidFill>
          <a:schemeClr val="lt1"/>
        </a:solidFill>
        <a:effectLst/>
      </p:bgPr>
    </p:bg>
    <p:spTree>
      <p:nvGrpSpPr>
        <p:cNvPr id="1" name="Shape 501"/>
        <p:cNvGrpSpPr/>
        <p:nvPr/>
      </p:nvGrpSpPr>
      <p:grpSpPr>
        <a:xfrm>
          <a:off x="0" y="0"/>
          <a:ext cx="0" cy="0"/>
          <a:chOff x="0" y="0"/>
          <a:chExt cx="0" cy="0"/>
        </a:xfrm>
      </p:grpSpPr>
      <p:sp>
        <p:nvSpPr>
          <p:cNvPr id="502" name="Google Shape;502;p53"/>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30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30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30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30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30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30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30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3000"/>
              <a:buNone/>
              <a:defRPr>
                <a:solidFill>
                  <a:schemeClr val="dk1"/>
                </a:solidFill>
                <a:latin typeface="Barlow Light"/>
                <a:ea typeface="Barlow Light"/>
                <a:cs typeface="Barlow Light"/>
                <a:sym typeface="Barlow Light"/>
              </a:defRPr>
            </a:lvl9pPr>
          </a:lstStyle>
          <a:p>
            <a:endParaRPr/>
          </a:p>
        </p:txBody>
      </p:sp>
      <p:sp>
        <p:nvSpPr>
          <p:cNvPr id="503" name="Google Shape;503;p53"/>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330200">
              <a:spcBef>
                <a:spcPts val="0"/>
              </a:spcBef>
              <a:spcAft>
                <a:spcPts val="0"/>
              </a:spcAft>
              <a:buSzPts val="16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504" name="Google Shape;504;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720000" y="2038625"/>
            <a:ext cx="2857200" cy="1614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4" name="Google Shape;44;p7"/>
          <p:cNvSpPr txBox="1">
            <a:spLocks noGrp="1"/>
          </p:cNvSpPr>
          <p:nvPr>
            <p:ph type="title"/>
          </p:nvPr>
        </p:nvSpPr>
        <p:spPr>
          <a:xfrm>
            <a:off x="713225" y="539500"/>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45" name="Google Shape;45;p7"/>
          <p:cNvGrpSpPr/>
          <p:nvPr/>
        </p:nvGrpSpPr>
        <p:grpSpPr>
          <a:xfrm>
            <a:off x="805575" y="4394071"/>
            <a:ext cx="1198043" cy="210331"/>
            <a:chOff x="1026623" y="2953314"/>
            <a:chExt cx="5688711" cy="1008300"/>
          </a:xfrm>
        </p:grpSpPr>
        <p:sp>
          <p:nvSpPr>
            <p:cNvPr id="46" name="Google Shape;46;p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grpSp>
        <p:nvGrpSpPr>
          <p:cNvPr id="53" name="Google Shape;53;p8"/>
          <p:cNvGrpSpPr/>
          <p:nvPr/>
        </p:nvGrpSpPr>
        <p:grpSpPr>
          <a:xfrm flipH="1">
            <a:off x="490871" y="1078975"/>
            <a:ext cx="4479425" cy="3051604"/>
            <a:chOff x="4109736" y="1499802"/>
            <a:chExt cx="3922782" cy="2672392"/>
          </a:xfrm>
        </p:grpSpPr>
        <p:sp>
          <p:nvSpPr>
            <p:cNvPr id="54" name="Google Shape;54;p8"/>
            <p:cNvSpPr/>
            <p:nvPr/>
          </p:nvSpPr>
          <p:spPr>
            <a:xfrm>
              <a:off x="4109736" y="1504509"/>
              <a:ext cx="3912250" cy="2453025"/>
            </a:xfrm>
            <a:custGeom>
              <a:avLst/>
              <a:gdLst/>
              <a:ahLst/>
              <a:cxnLst/>
              <a:rect l="l" t="t" r="r" b="b"/>
              <a:pathLst>
                <a:path w="156490" h="98121" extrusionOk="0">
                  <a:moveTo>
                    <a:pt x="3195" y="4448"/>
                  </a:moveTo>
                  <a:lnTo>
                    <a:pt x="147792" y="0"/>
                  </a:lnTo>
                  <a:lnTo>
                    <a:pt x="156490" y="98121"/>
                  </a:lnTo>
                  <a:lnTo>
                    <a:pt x="0" y="93923"/>
                  </a:lnTo>
                  <a:close/>
                </a:path>
              </a:pathLst>
            </a:custGeom>
            <a:solidFill>
              <a:schemeClr val="accent3"/>
            </a:solidFill>
            <a:ln>
              <a:noFill/>
            </a:ln>
          </p:spPr>
        </p:sp>
        <p:sp>
          <p:nvSpPr>
            <p:cNvPr id="55" name="Google Shape;55;p8"/>
            <p:cNvSpPr/>
            <p:nvPr/>
          </p:nvSpPr>
          <p:spPr>
            <a:xfrm>
              <a:off x="7862810" y="1499802"/>
              <a:ext cx="119300" cy="1403200"/>
            </a:xfrm>
            <a:custGeom>
              <a:avLst/>
              <a:gdLst/>
              <a:ahLst/>
              <a:cxnLst/>
              <a:rect l="l" t="t" r="r" b="b"/>
              <a:pathLst>
                <a:path w="4772" h="56128" extrusionOk="0">
                  <a:moveTo>
                    <a:pt x="4772" y="56128"/>
                  </a:moveTo>
                  <a:lnTo>
                    <a:pt x="0" y="94"/>
                  </a:lnTo>
                  <a:lnTo>
                    <a:pt x="4136" y="0"/>
                  </a:lnTo>
                  <a:close/>
                </a:path>
              </a:pathLst>
            </a:custGeom>
            <a:solidFill>
              <a:schemeClr val="accent1"/>
            </a:solidFill>
            <a:ln>
              <a:noFill/>
            </a:ln>
          </p:spPr>
        </p:sp>
        <p:sp>
          <p:nvSpPr>
            <p:cNvPr id="56" name="Google Shape;56;p8"/>
            <p:cNvSpPr/>
            <p:nvPr/>
          </p:nvSpPr>
          <p:spPr>
            <a:xfrm>
              <a:off x="7170468" y="3993519"/>
              <a:ext cx="862050" cy="178675"/>
            </a:xfrm>
            <a:custGeom>
              <a:avLst/>
              <a:gdLst/>
              <a:ahLst/>
              <a:cxnLst/>
              <a:rect l="l" t="t" r="r" b="b"/>
              <a:pathLst>
                <a:path w="34482" h="7147" extrusionOk="0">
                  <a:moveTo>
                    <a:pt x="34482" y="505"/>
                  </a:moveTo>
                  <a:lnTo>
                    <a:pt x="0" y="7147"/>
                  </a:lnTo>
                  <a:lnTo>
                    <a:pt x="2256" y="0"/>
                  </a:lnTo>
                  <a:close/>
                </a:path>
              </a:pathLst>
            </a:custGeom>
            <a:solidFill>
              <a:schemeClr val="accent1"/>
            </a:solidFill>
            <a:ln>
              <a:noFill/>
            </a:ln>
          </p:spPr>
        </p:sp>
      </p:grpSp>
      <p:sp>
        <p:nvSpPr>
          <p:cNvPr id="57" name="Google Shape;57;p8"/>
          <p:cNvSpPr txBox="1">
            <a:spLocks noGrp="1"/>
          </p:cNvSpPr>
          <p:nvPr>
            <p:ph type="ctrTitle"/>
          </p:nvPr>
        </p:nvSpPr>
        <p:spPr>
          <a:xfrm flipH="1">
            <a:off x="951250" y="4283550"/>
            <a:ext cx="3390900" cy="496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Font typeface="Open Sans"/>
              <a:buNone/>
              <a:defRPr sz="1600">
                <a:solidFill>
                  <a:schemeClr val="dk1"/>
                </a:solidFill>
                <a:latin typeface="Open Sans"/>
                <a:ea typeface="Open Sans"/>
                <a:cs typeface="Open Sans"/>
                <a:sym typeface="Open Sans"/>
              </a:defRPr>
            </a:lvl1pPr>
            <a:lvl2pPr lvl="1" algn="ctr" rtl="0">
              <a:lnSpc>
                <a:spcPct val="80000"/>
              </a:lnSpc>
              <a:spcBef>
                <a:spcPts val="0"/>
              </a:spcBef>
              <a:spcAft>
                <a:spcPts val="0"/>
              </a:spcAft>
              <a:buSzPts val="7000"/>
              <a:buNone/>
              <a:defRPr sz="7000"/>
            </a:lvl2pPr>
            <a:lvl3pPr lvl="2" algn="ctr" rtl="0">
              <a:lnSpc>
                <a:spcPct val="80000"/>
              </a:lnSpc>
              <a:spcBef>
                <a:spcPts val="0"/>
              </a:spcBef>
              <a:spcAft>
                <a:spcPts val="0"/>
              </a:spcAft>
              <a:buSzPts val="7000"/>
              <a:buNone/>
              <a:defRPr sz="7000"/>
            </a:lvl3pPr>
            <a:lvl4pPr lvl="3" algn="ctr" rtl="0">
              <a:lnSpc>
                <a:spcPct val="80000"/>
              </a:lnSpc>
              <a:spcBef>
                <a:spcPts val="0"/>
              </a:spcBef>
              <a:spcAft>
                <a:spcPts val="0"/>
              </a:spcAft>
              <a:buSzPts val="7000"/>
              <a:buNone/>
              <a:defRPr sz="7000"/>
            </a:lvl4pPr>
            <a:lvl5pPr lvl="4" algn="ctr" rtl="0">
              <a:lnSpc>
                <a:spcPct val="80000"/>
              </a:lnSpc>
              <a:spcBef>
                <a:spcPts val="0"/>
              </a:spcBef>
              <a:spcAft>
                <a:spcPts val="0"/>
              </a:spcAft>
              <a:buSzPts val="7000"/>
              <a:buNone/>
              <a:defRPr sz="7000"/>
            </a:lvl5pPr>
            <a:lvl6pPr lvl="5" algn="ctr" rtl="0">
              <a:lnSpc>
                <a:spcPct val="80000"/>
              </a:lnSpc>
              <a:spcBef>
                <a:spcPts val="0"/>
              </a:spcBef>
              <a:spcAft>
                <a:spcPts val="0"/>
              </a:spcAft>
              <a:buSzPts val="7000"/>
              <a:buNone/>
              <a:defRPr sz="7000"/>
            </a:lvl6pPr>
            <a:lvl7pPr lvl="6" algn="ctr" rtl="0">
              <a:lnSpc>
                <a:spcPct val="80000"/>
              </a:lnSpc>
              <a:spcBef>
                <a:spcPts val="0"/>
              </a:spcBef>
              <a:spcAft>
                <a:spcPts val="0"/>
              </a:spcAft>
              <a:buSzPts val="7000"/>
              <a:buNone/>
              <a:defRPr sz="7000"/>
            </a:lvl7pPr>
            <a:lvl8pPr lvl="7" algn="ctr" rtl="0">
              <a:lnSpc>
                <a:spcPct val="80000"/>
              </a:lnSpc>
              <a:spcBef>
                <a:spcPts val="0"/>
              </a:spcBef>
              <a:spcAft>
                <a:spcPts val="0"/>
              </a:spcAft>
              <a:buSzPts val="7000"/>
              <a:buNone/>
              <a:defRPr sz="7000"/>
            </a:lvl8pPr>
            <a:lvl9pPr lvl="8" algn="ctr" rtl="0">
              <a:lnSpc>
                <a:spcPct val="80000"/>
              </a:lnSpc>
              <a:spcBef>
                <a:spcPts val="0"/>
              </a:spcBef>
              <a:spcAft>
                <a:spcPts val="0"/>
              </a:spcAft>
              <a:buSzPts val="7000"/>
              <a:buNone/>
              <a:defRPr sz="7000"/>
            </a:lvl9pPr>
          </a:lstStyle>
          <a:p>
            <a:endParaRPr/>
          </a:p>
        </p:txBody>
      </p:sp>
      <p:sp>
        <p:nvSpPr>
          <p:cNvPr id="58" name="Google Shape;58;p8"/>
          <p:cNvSpPr txBox="1">
            <a:spLocks noGrp="1"/>
          </p:cNvSpPr>
          <p:nvPr>
            <p:ph type="subTitle" idx="1"/>
          </p:nvPr>
        </p:nvSpPr>
        <p:spPr>
          <a:xfrm flipH="1">
            <a:off x="951250" y="1284350"/>
            <a:ext cx="3390900" cy="2358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Carter One"/>
              <a:buNone/>
              <a:defRPr sz="2200">
                <a:latin typeface="Carter One"/>
                <a:ea typeface="Carter One"/>
                <a:cs typeface="Carter One"/>
                <a:sym typeface="Carter One"/>
              </a:defRPr>
            </a:lvl1pPr>
            <a:lvl2pPr lvl="1"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2pPr>
            <a:lvl3pPr lvl="2"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3pPr>
            <a:lvl4pPr lvl="3"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4pPr>
            <a:lvl5pPr lvl="4"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5pPr>
            <a:lvl6pPr lvl="5"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6pPr>
            <a:lvl7pPr lvl="6"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7pPr>
            <a:lvl8pPr lvl="7"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8pPr>
            <a:lvl9pPr lvl="8"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9pPr>
          </a:lstStyle>
          <a:p>
            <a:endParaRPr/>
          </a:p>
        </p:txBody>
      </p:sp>
      <p:sp>
        <p:nvSpPr>
          <p:cNvPr id="59" name="Google Shape;59;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grpSp>
        <p:nvGrpSpPr>
          <p:cNvPr id="61" name="Google Shape;61;p9"/>
          <p:cNvGrpSpPr/>
          <p:nvPr/>
        </p:nvGrpSpPr>
        <p:grpSpPr>
          <a:xfrm>
            <a:off x="-245023" y="-91675"/>
            <a:ext cx="4817022" cy="5326850"/>
            <a:chOff x="-245023" y="-94025"/>
            <a:chExt cx="4817022" cy="5326850"/>
          </a:xfrm>
        </p:grpSpPr>
        <p:sp>
          <p:nvSpPr>
            <p:cNvPr id="62" name="Google Shape;62;p9"/>
            <p:cNvSpPr/>
            <p:nvPr/>
          </p:nvSpPr>
          <p:spPr>
            <a:xfrm flipH="1">
              <a:off x="-245023" y="-89325"/>
              <a:ext cx="4817022" cy="5322150"/>
            </a:xfrm>
            <a:custGeom>
              <a:avLst/>
              <a:gdLst/>
              <a:ahLst/>
              <a:cxnLst/>
              <a:rect l="l" t="t" r="r" b="b"/>
              <a:pathLst>
                <a:path w="200772" h="212886" extrusionOk="0">
                  <a:moveTo>
                    <a:pt x="198515" y="0"/>
                  </a:moveTo>
                  <a:lnTo>
                    <a:pt x="20232" y="0"/>
                  </a:lnTo>
                  <a:lnTo>
                    <a:pt x="0" y="212134"/>
                  </a:lnTo>
                  <a:lnTo>
                    <a:pt x="200772" y="212886"/>
                  </a:lnTo>
                  <a:close/>
                </a:path>
              </a:pathLst>
            </a:custGeom>
            <a:solidFill>
              <a:schemeClr val="lt2"/>
            </a:solidFill>
            <a:ln>
              <a:noFill/>
            </a:ln>
          </p:spPr>
        </p:sp>
        <p:sp>
          <p:nvSpPr>
            <p:cNvPr id="63" name="Google Shape;63;p9"/>
            <p:cNvSpPr/>
            <p:nvPr/>
          </p:nvSpPr>
          <p:spPr>
            <a:xfrm>
              <a:off x="4162800" y="-94025"/>
              <a:ext cx="261375" cy="2045175"/>
            </a:xfrm>
            <a:custGeom>
              <a:avLst/>
              <a:gdLst/>
              <a:ahLst/>
              <a:cxnLst/>
              <a:rect l="l" t="t" r="r" b="b"/>
              <a:pathLst>
                <a:path w="10455" h="81807" extrusionOk="0">
                  <a:moveTo>
                    <a:pt x="6505" y="81807"/>
                  </a:moveTo>
                  <a:lnTo>
                    <a:pt x="10455" y="0"/>
                  </a:lnTo>
                  <a:lnTo>
                    <a:pt x="0" y="188"/>
                  </a:lnTo>
                  <a:close/>
                </a:path>
              </a:pathLst>
            </a:custGeom>
            <a:solidFill>
              <a:schemeClr val="accent2"/>
            </a:solidFill>
            <a:ln>
              <a:noFill/>
            </a:ln>
          </p:spPr>
        </p:sp>
      </p:grpSp>
      <p:sp>
        <p:nvSpPr>
          <p:cNvPr id="64" name="Google Shape;64;p9"/>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chemeClr val="dk2"/>
              </a:buClr>
              <a:buSzPts val="2400"/>
              <a:buNone/>
              <a:defRPr sz="2400">
                <a:solidFill>
                  <a:schemeClr val="dk2"/>
                </a:solidFill>
              </a:defRPr>
            </a:lvl2pPr>
            <a:lvl3pPr lvl="2" algn="ctr" rtl="0">
              <a:spcBef>
                <a:spcPts val="0"/>
              </a:spcBef>
              <a:spcAft>
                <a:spcPts val="0"/>
              </a:spcAft>
              <a:buClr>
                <a:schemeClr val="dk2"/>
              </a:buClr>
              <a:buSzPts val="2400"/>
              <a:buNone/>
              <a:defRPr sz="2400">
                <a:solidFill>
                  <a:schemeClr val="dk2"/>
                </a:solidFill>
              </a:defRPr>
            </a:lvl3pPr>
            <a:lvl4pPr lvl="3" algn="ctr" rtl="0">
              <a:spcBef>
                <a:spcPts val="0"/>
              </a:spcBef>
              <a:spcAft>
                <a:spcPts val="0"/>
              </a:spcAft>
              <a:buClr>
                <a:schemeClr val="dk2"/>
              </a:buClr>
              <a:buSzPts val="2400"/>
              <a:buNone/>
              <a:defRPr sz="2400">
                <a:solidFill>
                  <a:schemeClr val="dk2"/>
                </a:solidFill>
              </a:defRPr>
            </a:lvl4pPr>
            <a:lvl5pPr lvl="4" algn="ctr" rtl="0">
              <a:spcBef>
                <a:spcPts val="0"/>
              </a:spcBef>
              <a:spcAft>
                <a:spcPts val="0"/>
              </a:spcAft>
              <a:buClr>
                <a:schemeClr val="dk2"/>
              </a:buClr>
              <a:buSzPts val="2400"/>
              <a:buNone/>
              <a:defRPr sz="2400">
                <a:solidFill>
                  <a:schemeClr val="dk2"/>
                </a:solidFill>
              </a:defRPr>
            </a:lvl5pPr>
            <a:lvl6pPr lvl="5" algn="ctr" rtl="0">
              <a:spcBef>
                <a:spcPts val="0"/>
              </a:spcBef>
              <a:spcAft>
                <a:spcPts val="0"/>
              </a:spcAft>
              <a:buClr>
                <a:schemeClr val="dk2"/>
              </a:buClr>
              <a:buSzPts val="2400"/>
              <a:buNone/>
              <a:defRPr sz="2400">
                <a:solidFill>
                  <a:schemeClr val="dk2"/>
                </a:solidFill>
              </a:defRPr>
            </a:lvl6pPr>
            <a:lvl7pPr lvl="6" algn="ctr" rtl="0">
              <a:spcBef>
                <a:spcPts val="0"/>
              </a:spcBef>
              <a:spcAft>
                <a:spcPts val="0"/>
              </a:spcAft>
              <a:buClr>
                <a:schemeClr val="dk2"/>
              </a:buClr>
              <a:buSzPts val="2400"/>
              <a:buNone/>
              <a:defRPr sz="2400">
                <a:solidFill>
                  <a:schemeClr val="dk2"/>
                </a:solidFill>
              </a:defRPr>
            </a:lvl7pPr>
            <a:lvl8pPr lvl="7" algn="ctr" rtl="0">
              <a:spcBef>
                <a:spcPts val="0"/>
              </a:spcBef>
              <a:spcAft>
                <a:spcPts val="0"/>
              </a:spcAft>
              <a:buClr>
                <a:schemeClr val="dk2"/>
              </a:buClr>
              <a:buSzPts val="2400"/>
              <a:buNone/>
              <a:defRPr sz="2400">
                <a:solidFill>
                  <a:schemeClr val="dk2"/>
                </a:solidFill>
              </a:defRPr>
            </a:lvl8pPr>
            <a:lvl9pPr lvl="8" algn="ctr" rtl="0">
              <a:spcBef>
                <a:spcPts val="0"/>
              </a:spcBef>
              <a:spcAft>
                <a:spcPts val="0"/>
              </a:spcAft>
              <a:buClr>
                <a:schemeClr val="dk2"/>
              </a:buClr>
              <a:buSzPts val="2400"/>
              <a:buNone/>
              <a:defRPr sz="2400">
                <a:solidFill>
                  <a:schemeClr val="dk2"/>
                </a:solidFill>
              </a:defRPr>
            </a:lvl9pPr>
          </a:lstStyle>
          <a:p>
            <a:endParaRPr/>
          </a:p>
        </p:txBody>
      </p:sp>
      <p:sp>
        <p:nvSpPr>
          <p:cNvPr id="65" name="Google Shape;65;p9"/>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
        <p:nvSpPr>
          <p:cNvPr id="66" name="Google Shape;66;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p:nvPr/>
        </p:nvSpPr>
        <p:spPr>
          <a:xfrm>
            <a:off x="5259139" y="456758"/>
            <a:ext cx="4467398" cy="2801109"/>
          </a:xfrm>
          <a:custGeom>
            <a:avLst/>
            <a:gdLst/>
            <a:ahLst/>
            <a:cxnLst/>
            <a:rect l="l" t="t" r="r" b="b"/>
            <a:pathLst>
              <a:path w="156490" h="98121" extrusionOk="0">
                <a:moveTo>
                  <a:pt x="12012" y="3760"/>
                </a:moveTo>
                <a:lnTo>
                  <a:pt x="147792" y="0"/>
                </a:lnTo>
                <a:lnTo>
                  <a:pt x="156490" y="98121"/>
                </a:lnTo>
                <a:lnTo>
                  <a:pt x="0" y="93923"/>
                </a:lnTo>
                <a:close/>
              </a:path>
            </a:pathLst>
          </a:custGeom>
          <a:solidFill>
            <a:schemeClr val="accent4"/>
          </a:solidFill>
          <a:ln>
            <a:noFill/>
          </a:ln>
        </p:spPr>
      </p:sp>
      <p:sp>
        <p:nvSpPr>
          <p:cNvPr id="69" name="Google Shape;69;p10"/>
          <p:cNvSpPr txBox="1">
            <a:spLocks noGrp="1"/>
          </p:cNvSpPr>
          <p:nvPr>
            <p:ph type="title"/>
          </p:nvPr>
        </p:nvSpPr>
        <p:spPr>
          <a:xfrm flipH="1">
            <a:off x="5541600" y="1540525"/>
            <a:ext cx="2882400" cy="1161000"/>
          </a:xfrm>
          <a:prstGeom prst="rect">
            <a:avLst/>
          </a:prstGeom>
          <a:noFill/>
        </p:spPr>
        <p:txBody>
          <a:bodyPr spcFirstLastPara="1" wrap="square" lIns="91425" tIns="91425" rIns="91425" bIns="91425" anchor="ctr" anchorCtr="0">
            <a:noAutofit/>
          </a:bodyPr>
          <a:lstStyle>
            <a:lvl1pPr lvl="0" algn="r" rtl="0">
              <a:lnSpc>
                <a:spcPct val="90000"/>
              </a:lnSpc>
              <a:spcBef>
                <a:spcPts val="0"/>
              </a:spcBef>
              <a:spcAft>
                <a:spcPts val="0"/>
              </a:spcAft>
              <a:buNone/>
              <a:defRPr sz="2800"/>
            </a:lvl1pPr>
            <a:lvl2pPr lvl="1" algn="r" rtl="0">
              <a:lnSpc>
                <a:spcPct val="80000"/>
              </a:lnSpc>
              <a:spcBef>
                <a:spcPts val="0"/>
              </a:spcBef>
              <a:spcAft>
                <a:spcPts val="0"/>
              </a:spcAft>
              <a:buNone/>
              <a:defRPr sz="2800">
                <a:solidFill>
                  <a:schemeClr val="dk2"/>
                </a:solidFill>
                <a:latin typeface="Roboto"/>
                <a:ea typeface="Roboto"/>
                <a:cs typeface="Roboto"/>
                <a:sym typeface="Roboto"/>
              </a:defRPr>
            </a:lvl2pPr>
            <a:lvl3pPr lvl="2" algn="r" rtl="0">
              <a:lnSpc>
                <a:spcPct val="80000"/>
              </a:lnSpc>
              <a:spcBef>
                <a:spcPts val="0"/>
              </a:spcBef>
              <a:spcAft>
                <a:spcPts val="0"/>
              </a:spcAft>
              <a:buNone/>
              <a:defRPr sz="2800">
                <a:solidFill>
                  <a:schemeClr val="dk2"/>
                </a:solidFill>
                <a:latin typeface="Roboto"/>
                <a:ea typeface="Roboto"/>
                <a:cs typeface="Roboto"/>
                <a:sym typeface="Roboto"/>
              </a:defRPr>
            </a:lvl3pPr>
            <a:lvl4pPr lvl="3" algn="r" rtl="0">
              <a:lnSpc>
                <a:spcPct val="80000"/>
              </a:lnSpc>
              <a:spcBef>
                <a:spcPts val="0"/>
              </a:spcBef>
              <a:spcAft>
                <a:spcPts val="0"/>
              </a:spcAft>
              <a:buNone/>
              <a:defRPr sz="2800">
                <a:solidFill>
                  <a:schemeClr val="dk2"/>
                </a:solidFill>
                <a:latin typeface="Roboto"/>
                <a:ea typeface="Roboto"/>
                <a:cs typeface="Roboto"/>
                <a:sym typeface="Roboto"/>
              </a:defRPr>
            </a:lvl4pPr>
            <a:lvl5pPr lvl="4" algn="r" rtl="0">
              <a:lnSpc>
                <a:spcPct val="80000"/>
              </a:lnSpc>
              <a:spcBef>
                <a:spcPts val="0"/>
              </a:spcBef>
              <a:spcAft>
                <a:spcPts val="0"/>
              </a:spcAft>
              <a:buNone/>
              <a:defRPr sz="2800">
                <a:solidFill>
                  <a:schemeClr val="dk2"/>
                </a:solidFill>
                <a:latin typeface="Roboto"/>
                <a:ea typeface="Roboto"/>
                <a:cs typeface="Roboto"/>
                <a:sym typeface="Roboto"/>
              </a:defRPr>
            </a:lvl5pPr>
            <a:lvl6pPr lvl="5" algn="r" rtl="0">
              <a:lnSpc>
                <a:spcPct val="80000"/>
              </a:lnSpc>
              <a:spcBef>
                <a:spcPts val="0"/>
              </a:spcBef>
              <a:spcAft>
                <a:spcPts val="0"/>
              </a:spcAft>
              <a:buNone/>
              <a:defRPr sz="2800">
                <a:solidFill>
                  <a:schemeClr val="dk2"/>
                </a:solidFill>
                <a:latin typeface="Roboto"/>
                <a:ea typeface="Roboto"/>
                <a:cs typeface="Roboto"/>
                <a:sym typeface="Roboto"/>
              </a:defRPr>
            </a:lvl6pPr>
            <a:lvl7pPr lvl="6" algn="r" rtl="0">
              <a:lnSpc>
                <a:spcPct val="80000"/>
              </a:lnSpc>
              <a:spcBef>
                <a:spcPts val="0"/>
              </a:spcBef>
              <a:spcAft>
                <a:spcPts val="0"/>
              </a:spcAft>
              <a:buNone/>
              <a:defRPr sz="2800">
                <a:solidFill>
                  <a:schemeClr val="dk2"/>
                </a:solidFill>
                <a:latin typeface="Roboto"/>
                <a:ea typeface="Roboto"/>
                <a:cs typeface="Roboto"/>
                <a:sym typeface="Roboto"/>
              </a:defRPr>
            </a:lvl7pPr>
            <a:lvl8pPr lvl="7" algn="r" rtl="0">
              <a:lnSpc>
                <a:spcPct val="80000"/>
              </a:lnSpc>
              <a:spcBef>
                <a:spcPts val="0"/>
              </a:spcBef>
              <a:spcAft>
                <a:spcPts val="0"/>
              </a:spcAft>
              <a:buNone/>
              <a:defRPr sz="2800">
                <a:solidFill>
                  <a:schemeClr val="dk2"/>
                </a:solidFill>
                <a:latin typeface="Roboto"/>
                <a:ea typeface="Roboto"/>
                <a:cs typeface="Roboto"/>
                <a:sym typeface="Roboto"/>
              </a:defRPr>
            </a:lvl8pPr>
            <a:lvl9pPr lvl="8" algn="r" rtl="0">
              <a:lnSpc>
                <a:spcPct val="80000"/>
              </a:lnSpc>
              <a:spcBef>
                <a:spcPts val="0"/>
              </a:spcBef>
              <a:spcAft>
                <a:spcPts val="0"/>
              </a:spcAft>
              <a:buNone/>
              <a:defRPr sz="2800">
                <a:solidFill>
                  <a:schemeClr val="dk2"/>
                </a:solidFill>
                <a:latin typeface="Roboto"/>
                <a:ea typeface="Roboto"/>
                <a:cs typeface="Roboto"/>
                <a:sym typeface="Roboto"/>
              </a:defRPr>
            </a:lvl9pPr>
          </a:lstStyle>
          <a:p>
            <a:endParaRPr/>
          </a:p>
        </p:txBody>
      </p:sp>
      <p:grpSp>
        <p:nvGrpSpPr>
          <p:cNvPr id="70" name="Google Shape;70;p10"/>
          <p:cNvGrpSpPr/>
          <p:nvPr/>
        </p:nvGrpSpPr>
        <p:grpSpPr>
          <a:xfrm>
            <a:off x="7230637" y="781196"/>
            <a:ext cx="1198043" cy="210331"/>
            <a:chOff x="1026623" y="2953314"/>
            <a:chExt cx="5688711" cy="1008300"/>
          </a:xfrm>
        </p:grpSpPr>
        <p:sp>
          <p:nvSpPr>
            <p:cNvPr id="71" name="Google Shape;71;p10"/>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0"/>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0"/>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0"/>
          <p:cNvSpPr/>
          <p:nvPr/>
        </p:nvSpPr>
        <p:spPr>
          <a:xfrm>
            <a:off x="5227350" y="3196050"/>
            <a:ext cx="1097200" cy="184025"/>
          </a:xfrm>
          <a:custGeom>
            <a:avLst/>
            <a:gdLst/>
            <a:ahLst/>
            <a:cxnLst/>
            <a:rect l="l" t="t" r="r" b="b"/>
            <a:pathLst>
              <a:path w="43888" h="7361" extrusionOk="0">
                <a:moveTo>
                  <a:pt x="0" y="7361"/>
                </a:moveTo>
                <a:lnTo>
                  <a:pt x="1026" y="0"/>
                </a:lnTo>
                <a:lnTo>
                  <a:pt x="43888" y="1211"/>
                </a:lnTo>
                <a:close/>
              </a:path>
            </a:pathLst>
          </a:custGeom>
          <a:solidFill>
            <a:srgbClr val="FFFAF5"/>
          </a:solidFill>
          <a:ln>
            <a:noFill/>
          </a:ln>
        </p:spPr>
      </p:sp>
      <p:sp>
        <p:nvSpPr>
          <p:cNvPr id="77" name="Google Shape;77;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Carter One"/>
              <a:buNone/>
              <a:defRPr sz="3000">
                <a:solidFill>
                  <a:schemeClr val="dk1"/>
                </a:solidFill>
                <a:latin typeface="Carter One"/>
                <a:ea typeface="Carter One"/>
                <a:cs typeface="Carter One"/>
                <a:sym typeface="Carter One"/>
              </a:defRPr>
            </a:lvl1pPr>
            <a:lvl2pPr lvl="1">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2pPr>
            <a:lvl3pPr lvl="2">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3pPr>
            <a:lvl4pPr lvl="3">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4pPr>
            <a:lvl5pPr lvl="4">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5pPr>
            <a:lvl6pPr lvl="5">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6pPr>
            <a:lvl7pPr lvl="6">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7pPr>
            <a:lvl8pPr lvl="7">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8pPr>
            <a:lvl9pPr lvl="8">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713225" y="1480575"/>
            <a:ext cx="7717500" cy="3123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1pPr>
            <a:lvl2pPr marL="914400" lvl="1"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2pPr>
            <a:lvl3pPr marL="1371600" lvl="2"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3pPr>
            <a:lvl4pPr marL="1828800" lvl="3"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4pPr>
            <a:lvl5pPr marL="2286000" lvl="4"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5pPr>
            <a:lvl6pPr marL="2743200" lvl="5"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6pPr>
            <a:lvl7pPr marL="3200400" lvl="6"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7pPr>
            <a:lvl8pPr marL="3657600" lvl="7"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8pPr>
            <a:lvl9pPr marL="4114800" lvl="8"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Livvic"/>
                <a:ea typeface="Livvic"/>
                <a:cs typeface="Livvic"/>
                <a:sym typeface="Livvic"/>
              </a:defRPr>
            </a:lvl1pPr>
            <a:lvl2pPr lvl="1" algn="r">
              <a:buNone/>
              <a:defRPr sz="1300">
                <a:solidFill>
                  <a:schemeClr val="dk1"/>
                </a:solidFill>
                <a:latin typeface="Livvic"/>
                <a:ea typeface="Livvic"/>
                <a:cs typeface="Livvic"/>
                <a:sym typeface="Livvic"/>
              </a:defRPr>
            </a:lvl2pPr>
            <a:lvl3pPr lvl="2" algn="r">
              <a:buNone/>
              <a:defRPr sz="1300">
                <a:solidFill>
                  <a:schemeClr val="dk1"/>
                </a:solidFill>
                <a:latin typeface="Livvic"/>
                <a:ea typeface="Livvic"/>
                <a:cs typeface="Livvic"/>
                <a:sym typeface="Livvic"/>
              </a:defRPr>
            </a:lvl3pPr>
            <a:lvl4pPr lvl="3" algn="r">
              <a:buNone/>
              <a:defRPr sz="1300">
                <a:solidFill>
                  <a:schemeClr val="dk1"/>
                </a:solidFill>
                <a:latin typeface="Livvic"/>
                <a:ea typeface="Livvic"/>
                <a:cs typeface="Livvic"/>
                <a:sym typeface="Livvic"/>
              </a:defRPr>
            </a:lvl4pPr>
            <a:lvl5pPr lvl="4" algn="r">
              <a:buNone/>
              <a:defRPr sz="1300">
                <a:solidFill>
                  <a:schemeClr val="dk1"/>
                </a:solidFill>
                <a:latin typeface="Livvic"/>
                <a:ea typeface="Livvic"/>
                <a:cs typeface="Livvic"/>
                <a:sym typeface="Livvic"/>
              </a:defRPr>
            </a:lvl5pPr>
            <a:lvl6pPr lvl="5" algn="r">
              <a:buNone/>
              <a:defRPr sz="1300">
                <a:solidFill>
                  <a:schemeClr val="dk1"/>
                </a:solidFill>
                <a:latin typeface="Livvic"/>
                <a:ea typeface="Livvic"/>
                <a:cs typeface="Livvic"/>
                <a:sym typeface="Livvic"/>
              </a:defRPr>
            </a:lvl6pPr>
            <a:lvl7pPr lvl="6" algn="r">
              <a:buNone/>
              <a:defRPr sz="1300">
                <a:solidFill>
                  <a:schemeClr val="dk1"/>
                </a:solidFill>
                <a:latin typeface="Livvic"/>
                <a:ea typeface="Livvic"/>
                <a:cs typeface="Livvic"/>
                <a:sym typeface="Livvic"/>
              </a:defRPr>
            </a:lvl7pPr>
            <a:lvl8pPr lvl="7" algn="r">
              <a:buNone/>
              <a:defRPr sz="1300">
                <a:solidFill>
                  <a:schemeClr val="dk1"/>
                </a:solidFill>
                <a:latin typeface="Livvic"/>
                <a:ea typeface="Livvic"/>
                <a:cs typeface="Livvic"/>
                <a:sym typeface="Livvic"/>
              </a:defRPr>
            </a:lvl8pPr>
            <a:lvl9pPr lvl="8" algn="r">
              <a:buNone/>
              <a:defRPr sz="1300">
                <a:solidFill>
                  <a:schemeClr val="dk1"/>
                </a:solidFill>
                <a:latin typeface="Livvic"/>
                <a:ea typeface="Livvic"/>
                <a:cs typeface="Livvic"/>
                <a:sym typeface="Livv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3.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1.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51.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5.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54"/>
          <p:cNvPicPr preferRelativeResize="0"/>
          <p:nvPr/>
        </p:nvPicPr>
        <p:blipFill rotWithShape="1">
          <a:blip r:embed="rId3">
            <a:alphaModFix/>
          </a:blip>
          <a:srcRect l="11394" t="-210" r="4579" b="209"/>
          <a:stretch/>
        </p:blipFill>
        <p:spPr>
          <a:xfrm rot="138568">
            <a:off x="3813497" y="336886"/>
            <a:ext cx="5628880" cy="4469729"/>
          </a:xfrm>
          <a:prstGeom prst="rect">
            <a:avLst/>
          </a:prstGeom>
          <a:noFill/>
          <a:ln>
            <a:noFill/>
          </a:ln>
        </p:spPr>
      </p:pic>
      <p:grpSp>
        <p:nvGrpSpPr>
          <p:cNvPr id="510" name="Google Shape;510;p54"/>
          <p:cNvGrpSpPr/>
          <p:nvPr/>
        </p:nvGrpSpPr>
        <p:grpSpPr>
          <a:xfrm>
            <a:off x="295607" y="865280"/>
            <a:ext cx="4711051" cy="3412937"/>
            <a:chOff x="3958700" y="1446124"/>
            <a:chExt cx="4125625" cy="2988823"/>
          </a:xfrm>
        </p:grpSpPr>
        <p:sp>
          <p:nvSpPr>
            <p:cNvPr id="511" name="Google Shape;511;p54"/>
            <p:cNvSpPr/>
            <p:nvPr/>
          </p:nvSpPr>
          <p:spPr>
            <a:xfrm>
              <a:off x="3996300" y="1504500"/>
              <a:ext cx="4080950" cy="2849150"/>
            </a:xfrm>
            <a:custGeom>
              <a:avLst/>
              <a:gdLst/>
              <a:ahLst/>
              <a:cxnLst/>
              <a:rect l="l" t="t" r="r" b="b"/>
              <a:pathLst>
                <a:path w="163238" h="113966" extrusionOk="0">
                  <a:moveTo>
                    <a:pt x="16550" y="3761"/>
                  </a:moveTo>
                  <a:lnTo>
                    <a:pt x="152330" y="0"/>
                  </a:lnTo>
                  <a:lnTo>
                    <a:pt x="163238" y="113966"/>
                  </a:lnTo>
                  <a:lnTo>
                    <a:pt x="0" y="84252"/>
                  </a:lnTo>
                  <a:close/>
                </a:path>
              </a:pathLst>
            </a:custGeom>
            <a:solidFill>
              <a:schemeClr val="lt2"/>
            </a:solidFill>
            <a:ln>
              <a:noFill/>
            </a:ln>
          </p:spPr>
          <p:txBody>
            <a:bodyPr/>
            <a:lstStyle/>
            <a:p>
              <a:endParaRPr lang="en-US"/>
            </a:p>
          </p:txBody>
        </p:sp>
        <p:sp>
          <p:nvSpPr>
            <p:cNvPr id="512" name="Google Shape;512;p54"/>
            <p:cNvSpPr/>
            <p:nvPr/>
          </p:nvSpPr>
          <p:spPr>
            <a:xfrm>
              <a:off x="3958700" y="1904125"/>
              <a:ext cx="332425" cy="1694925"/>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txBody>
            <a:bodyPr/>
            <a:lstStyle/>
            <a:p>
              <a:endParaRPr lang="en-US"/>
            </a:p>
          </p:txBody>
        </p:sp>
        <p:sp>
          <p:nvSpPr>
            <p:cNvPr id="513" name="Google Shape;513;p54"/>
            <p:cNvSpPr/>
            <p:nvPr/>
          </p:nvSpPr>
          <p:spPr>
            <a:xfrm>
              <a:off x="4420426" y="1446124"/>
              <a:ext cx="1256700" cy="108150"/>
            </a:xfrm>
            <a:custGeom>
              <a:avLst/>
              <a:gdLst/>
              <a:ahLst/>
              <a:cxnLst/>
              <a:rect l="l" t="t" r="r" b="b"/>
              <a:pathLst>
                <a:path w="50268" h="4326" extrusionOk="0">
                  <a:moveTo>
                    <a:pt x="50268" y="3369"/>
                  </a:moveTo>
                  <a:lnTo>
                    <a:pt x="0" y="4326"/>
                  </a:lnTo>
                  <a:lnTo>
                    <a:pt x="940" y="0"/>
                  </a:lnTo>
                  <a:close/>
                </a:path>
              </a:pathLst>
            </a:custGeom>
            <a:solidFill>
              <a:schemeClr val="accent2"/>
            </a:solidFill>
            <a:ln>
              <a:noFill/>
            </a:ln>
          </p:spPr>
          <p:txBody>
            <a:bodyPr/>
            <a:lstStyle/>
            <a:p>
              <a:endParaRPr lang="en-US"/>
            </a:p>
          </p:txBody>
        </p:sp>
        <p:sp>
          <p:nvSpPr>
            <p:cNvPr id="514" name="Google Shape;514;p54"/>
            <p:cNvSpPr/>
            <p:nvPr/>
          </p:nvSpPr>
          <p:spPr>
            <a:xfrm>
              <a:off x="7846500" y="1499800"/>
              <a:ext cx="134400" cy="1403400"/>
            </a:xfrm>
            <a:custGeom>
              <a:avLst/>
              <a:gdLst/>
              <a:ahLst/>
              <a:cxnLst/>
              <a:rect l="l" t="t" r="r" b="b"/>
              <a:pathLst>
                <a:path w="5376" h="56136" extrusionOk="0">
                  <a:moveTo>
                    <a:pt x="5376" y="56136"/>
                  </a:moveTo>
                  <a:lnTo>
                    <a:pt x="0" y="94"/>
                  </a:lnTo>
                  <a:lnTo>
                    <a:pt x="4136" y="0"/>
                  </a:lnTo>
                  <a:close/>
                </a:path>
              </a:pathLst>
            </a:custGeom>
            <a:solidFill>
              <a:schemeClr val="accent2"/>
            </a:solidFill>
            <a:ln>
              <a:noFill/>
            </a:ln>
          </p:spPr>
          <p:txBody>
            <a:bodyPr/>
            <a:lstStyle/>
            <a:p>
              <a:endParaRPr lang="en-US"/>
            </a:p>
          </p:txBody>
        </p:sp>
        <p:sp>
          <p:nvSpPr>
            <p:cNvPr id="515" name="Google Shape;515;p54"/>
            <p:cNvSpPr/>
            <p:nvPr/>
          </p:nvSpPr>
          <p:spPr>
            <a:xfrm>
              <a:off x="7212175" y="4256272"/>
              <a:ext cx="872150" cy="178675"/>
            </a:xfrm>
            <a:custGeom>
              <a:avLst/>
              <a:gdLst/>
              <a:ahLst/>
              <a:cxnLst/>
              <a:rect l="l" t="t" r="r" b="b"/>
              <a:pathLst>
                <a:path w="34886" h="7147" extrusionOk="0">
                  <a:moveTo>
                    <a:pt x="34886" y="5681"/>
                  </a:moveTo>
                  <a:lnTo>
                    <a:pt x="0" y="7147"/>
                  </a:lnTo>
                  <a:lnTo>
                    <a:pt x="2256" y="0"/>
                  </a:lnTo>
                  <a:close/>
                </a:path>
              </a:pathLst>
            </a:custGeom>
            <a:solidFill>
              <a:schemeClr val="lt2"/>
            </a:solidFill>
            <a:ln>
              <a:noFill/>
            </a:ln>
          </p:spPr>
          <p:txBody>
            <a:bodyPr/>
            <a:lstStyle/>
            <a:p>
              <a:endParaRPr lang="en-US"/>
            </a:p>
          </p:txBody>
        </p:sp>
      </p:grpSp>
      <p:sp>
        <p:nvSpPr>
          <p:cNvPr id="516" name="Google Shape;516;p54"/>
          <p:cNvSpPr txBox="1">
            <a:spLocks noGrp="1"/>
          </p:cNvSpPr>
          <p:nvPr>
            <p:ph type="ctrTitle"/>
          </p:nvPr>
        </p:nvSpPr>
        <p:spPr>
          <a:xfrm>
            <a:off x="655083" y="1629192"/>
            <a:ext cx="3992100" cy="17910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US" sz="4500" dirty="0"/>
              <a:t>Marketing Analytics</a:t>
            </a:r>
            <a:endParaRPr sz="4500" dirty="0"/>
          </a:p>
        </p:txBody>
      </p:sp>
      <p:sp>
        <p:nvSpPr>
          <p:cNvPr id="517" name="Google Shape;517;p54"/>
          <p:cNvSpPr txBox="1">
            <a:spLocks noGrp="1"/>
          </p:cNvSpPr>
          <p:nvPr>
            <p:ph type="subTitle" idx="1"/>
          </p:nvPr>
        </p:nvSpPr>
        <p:spPr>
          <a:xfrm>
            <a:off x="615575" y="4034776"/>
            <a:ext cx="2242500" cy="597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ivvic"/>
              <a:ea typeface="Livvic"/>
              <a:cs typeface="Livvic"/>
              <a:sym typeface="Livvic"/>
            </a:endParaRPr>
          </a:p>
        </p:txBody>
      </p:sp>
      <p:sp>
        <p:nvSpPr>
          <p:cNvPr id="518" name="Google Shape;518;p54"/>
          <p:cNvSpPr/>
          <p:nvPr/>
        </p:nvSpPr>
        <p:spPr>
          <a:xfrm>
            <a:off x="7602425" y="270825"/>
            <a:ext cx="1647300" cy="117700"/>
          </a:xfrm>
          <a:custGeom>
            <a:avLst/>
            <a:gdLst/>
            <a:ahLst/>
            <a:cxnLst/>
            <a:rect l="l" t="t" r="r" b="b"/>
            <a:pathLst>
              <a:path w="65892" h="4708" extrusionOk="0">
                <a:moveTo>
                  <a:pt x="0" y="2143"/>
                </a:moveTo>
                <a:lnTo>
                  <a:pt x="65892" y="0"/>
                </a:lnTo>
                <a:lnTo>
                  <a:pt x="65501" y="4708"/>
                </a:lnTo>
                <a:close/>
              </a:path>
            </a:pathLst>
          </a:custGeom>
          <a:solidFill>
            <a:schemeClr val="lt2"/>
          </a:solidFill>
          <a:ln>
            <a:noFill/>
          </a:ln>
        </p:spPr>
        <p:txBody>
          <a:bodyPr/>
          <a:lstStyle/>
          <a:p>
            <a:endParaRPr lang="en-US"/>
          </a:p>
        </p:txBody>
      </p:sp>
      <p:grpSp>
        <p:nvGrpSpPr>
          <p:cNvPr id="519" name="Google Shape;519;p54"/>
          <p:cNvGrpSpPr/>
          <p:nvPr/>
        </p:nvGrpSpPr>
        <p:grpSpPr>
          <a:xfrm>
            <a:off x="2052125" y="1354896"/>
            <a:ext cx="1198043" cy="210331"/>
            <a:chOff x="1026623" y="2953314"/>
            <a:chExt cx="5688711" cy="1008300"/>
          </a:xfrm>
        </p:grpSpPr>
        <p:sp>
          <p:nvSpPr>
            <p:cNvPr id="520" name="Google Shape;520;p54"/>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4"/>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4"/>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4"/>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4"/>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3"/>
          <p:cNvSpPr txBox="1">
            <a:spLocks noGrp="1"/>
          </p:cNvSpPr>
          <p:nvPr>
            <p:ph type="subTitle" idx="1"/>
          </p:nvPr>
        </p:nvSpPr>
        <p:spPr>
          <a:xfrm>
            <a:off x="791150" y="522625"/>
            <a:ext cx="3593700" cy="75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Room Types</a:t>
            </a:r>
            <a:endParaRPr>
              <a:solidFill>
                <a:schemeClr val="dk1"/>
              </a:solidFill>
            </a:endParaRPr>
          </a:p>
        </p:txBody>
      </p:sp>
      <p:sp>
        <p:nvSpPr>
          <p:cNvPr id="611" name="Google Shape;611;p63"/>
          <p:cNvSpPr txBox="1">
            <a:spLocks noGrp="1"/>
          </p:cNvSpPr>
          <p:nvPr>
            <p:ph type="body" idx="2"/>
          </p:nvPr>
        </p:nvSpPr>
        <p:spPr>
          <a:xfrm>
            <a:off x="0" y="1272625"/>
            <a:ext cx="4773600" cy="3670500"/>
          </a:xfrm>
          <a:prstGeom prst="rect">
            <a:avLst/>
          </a:prstGeom>
          <a:solidFill>
            <a:schemeClr val="dk1"/>
          </a:solidFill>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Private rooms have the highest average occupancy rate among all Airbnb listings in Paris</a:t>
            </a:r>
            <a:endParaRPr/>
          </a:p>
          <a:p>
            <a:pPr marL="457200" lvl="0" indent="-330200" algn="l" rtl="0">
              <a:spcBef>
                <a:spcPts val="0"/>
              </a:spcBef>
              <a:spcAft>
                <a:spcPts val="0"/>
              </a:spcAft>
              <a:buSzPts val="1600"/>
              <a:buChar char="●"/>
            </a:pPr>
            <a:r>
              <a:rPr lang="en"/>
              <a:t>Followed by entire homes/apartments. </a:t>
            </a:r>
            <a:endParaRPr/>
          </a:p>
          <a:p>
            <a:pPr marL="457200" lvl="0" indent="-330200" algn="l" rtl="0">
              <a:spcBef>
                <a:spcPts val="0"/>
              </a:spcBef>
              <a:spcAft>
                <a:spcPts val="0"/>
              </a:spcAft>
              <a:buSzPts val="1600"/>
              <a:buChar char="●"/>
            </a:pPr>
            <a:r>
              <a:rPr lang="en"/>
              <a:t>Shared rooms and hotel rooms perform significantly worse. </a:t>
            </a:r>
            <a:endParaRPr/>
          </a:p>
          <a:p>
            <a:pPr marL="457200" lvl="0" indent="-330200" algn="l" rtl="0">
              <a:spcBef>
                <a:spcPts val="0"/>
              </a:spcBef>
              <a:spcAft>
                <a:spcPts val="0"/>
              </a:spcAft>
              <a:buSzPts val="1600"/>
              <a:buChar char="●"/>
            </a:pPr>
            <a:r>
              <a:rPr lang="en"/>
              <a:t>This suggests that affordability combined with privacy is highly valued by guests, and listings offering private spaces are more likely to achieve higher occupancy.</a:t>
            </a:r>
            <a:endParaRPr/>
          </a:p>
          <a:p>
            <a:pPr marL="0" lvl="0" indent="0" algn="l" rtl="0">
              <a:spcBef>
                <a:spcPts val="0"/>
              </a:spcBef>
              <a:spcAft>
                <a:spcPts val="0"/>
              </a:spcAft>
              <a:buNone/>
            </a:pPr>
            <a:endParaRPr/>
          </a:p>
          <a:p>
            <a:pPr marL="0" lvl="0" indent="0" algn="l" rtl="0">
              <a:spcBef>
                <a:spcPts val="0"/>
              </a:spcBef>
              <a:spcAft>
                <a:spcPts val="0"/>
              </a:spcAft>
              <a:buNone/>
            </a:pPr>
            <a:r>
              <a:rPr lang="en"/>
              <a:t>This matches broader Airbnb trends, guests often balance privacy and price when choosing.</a:t>
            </a:r>
            <a:endParaRPr/>
          </a:p>
          <a:p>
            <a:pPr marL="0" lvl="0" indent="0" algn="l" rtl="0">
              <a:spcBef>
                <a:spcPts val="0"/>
              </a:spcBef>
              <a:spcAft>
                <a:spcPts val="0"/>
              </a:spcAft>
              <a:buNone/>
            </a:pPr>
            <a:endParaRPr/>
          </a:p>
        </p:txBody>
      </p:sp>
      <p:sp>
        <p:nvSpPr>
          <p:cNvPr id="612" name="Google Shape;612;p63"/>
          <p:cNvSpPr txBox="1">
            <a:spLocks noGrp="1"/>
          </p:cNvSpPr>
          <p:nvPr>
            <p:ph type="sldNum" idx="12"/>
          </p:nvPr>
        </p:nvSpPr>
        <p:spPr>
          <a:xfrm>
            <a:off x="8396099" y="250825"/>
            <a:ext cx="4434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613" name="Google Shape;613;p63"/>
          <p:cNvPicPr preferRelativeResize="0"/>
          <p:nvPr/>
        </p:nvPicPr>
        <p:blipFill>
          <a:blip r:embed="rId3">
            <a:alphaModFix/>
          </a:blip>
          <a:stretch>
            <a:fillRect/>
          </a:stretch>
        </p:blipFill>
        <p:spPr>
          <a:xfrm>
            <a:off x="4773600" y="948900"/>
            <a:ext cx="4370399" cy="40146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4"/>
          <p:cNvSpPr txBox="1">
            <a:spLocks noGrp="1"/>
          </p:cNvSpPr>
          <p:nvPr>
            <p:ph type="subTitle" idx="1"/>
          </p:nvPr>
        </p:nvSpPr>
        <p:spPr>
          <a:xfrm>
            <a:off x="480424" y="290625"/>
            <a:ext cx="8010000" cy="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HeatMaps</a:t>
            </a:r>
            <a:endParaRPr/>
          </a:p>
          <a:p>
            <a:pPr marL="0" lvl="0" indent="0" algn="l" rtl="0">
              <a:spcBef>
                <a:spcPts val="0"/>
              </a:spcBef>
              <a:spcAft>
                <a:spcPts val="0"/>
              </a:spcAft>
              <a:buNone/>
            </a:pPr>
            <a:r>
              <a:rPr lang="en"/>
              <a:t>Eiffel Tower's:Latitude: 48.8584° N and Longitude: 2.2945° E</a:t>
            </a:r>
            <a:endParaRPr/>
          </a:p>
        </p:txBody>
      </p:sp>
      <p:sp>
        <p:nvSpPr>
          <p:cNvPr id="619" name="Google Shape;619;p64"/>
          <p:cNvSpPr txBox="1">
            <a:spLocks noGrp="1"/>
          </p:cNvSpPr>
          <p:nvPr>
            <p:ph type="sldNum" idx="12"/>
          </p:nvPr>
        </p:nvSpPr>
        <p:spPr>
          <a:xfrm>
            <a:off x="8396099" y="250825"/>
            <a:ext cx="4434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620" name="Google Shape;620;p64"/>
          <p:cNvPicPr preferRelativeResize="0"/>
          <p:nvPr/>
        </p:nvPicPr>
        <p:blipFill>
          <a:blip r:embed="rId3">
            <a:alphaModFix/>
          </a:blip>
          <a:stretch>
            <a:fillRect/>
          </a:stretch>
        </p:blipFill>
        <p:spPr>
          <a:xfrm>
            <a:off x="0" y="976517"/>
            <a:ext cx="4509627" cy="4146656"/>
          </a:xfrm>
          <a:prstGeom prst="rect">
            <a:avLst/>
          </a:prstGeom>
          <a:noFill/>
          <a:ln>
            <a:noFill/>
          </a:ln>
        </p:spPr>
      </p:pic>
      <p:pic>
        <p:nvPicPr>
          <p:cNvPr id="621" name="Google Shape;621;p64"/>
          <p:cNvPicPr preferRelativeResize="0"/>
          <p:nvPr/>
        </p:nvPicPr>
        <p:blipFill>
          <a:blip r:embed="rId4">
            <a:alphaModFix/>
          </a:blip>
          <a:stretch>
            <a:fillRect/>
          </a:stretch>
        </p:blipFill>
        <p:spPr>
          <a:xfrm>
            <a:off x="4648200" y="987281"/>
            <a:ext cx="4509624" cy="41358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5"/>
          <p:cNvSpPr txBox="1">
            <a:spLocks noGrp="1"/>
          </p:cNvSpPr>
          <p:nvPr>
            <p:ph type="subTitle" idx="1"/>
          </p:nvPr>
        </p:nvSpPr>
        <p:spPr>
          <a:xfrm>
            <a:off x="333300" y="537900"/>
            <a:ext cx="8060400" cy="98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100" b="1">
                <a:solidFill>
                  <a:srgbClr val="783F04"/>
                </a:solidFill>
                <a:latin typeface="Hepta Slab"/>
                <a:ea typeface="Hepta Slab"/>
                <a:cs typeface="Hepta Slab"/>
                <a:sym typeface="Hepta Slab"/>
              </a:rPr>
              <a:t>Statistical Analysis</a:t>
            </a:r>
            <a:endParaRPr sz="3100" b="1">
              <a:solidFill>
                <a:srgbClr val="783F04"/>
              </a:solidFill>
              <a:latin typeface="Hepta Slab"/>
              <a:ea typeface="Hepta Slab"/>
              <a:cs typeface="Hepta Slab"/>
              <a:sym typeface="Hepta Slab"/>
            </a:endParaRPr>
          </a:p>
          <a:p>
            <a:pPr marL="0" lvl="0" indent="0" algn="l" rtl="0">
              <a:lnSpc>
                <a:spcPct val="115000"/>
              </a:lnSpc>
              <a:spcBef>
                <a:spcPts val="1200"/>
              </a:spcBef>
              <a:spcAft>
                <a:spcPts val="1200"/>
              </a:spcAft>
              <a:buNone/>
            </a:pPr>
            <a:r>
              <a:rPr lang="en" sz="1600">
                <a:solidFill>
                  <a:srgbClr val="783F04"/>
                </a:solidFill>
                <a:latin typeface="Livvic"/>
                <a:ea typeface="Livvic"/>
                <a:cs typeface="Livvic"/>
                <a:sym typeface="Livvic"/>
              </a:rPr>
              <a:t>Do Neighborhoods and Room Types Affect Airbnb Occupancy in Paris?</a:t>
            </a:r>
            <a:endParaRPr sz="3100" b="1">
              <a:solidFill>
                <a:srgbClr val="783F04"/>
              </a:solidFill>
              <a:latin typeface="Hepta Slab"/>
              <a:ea typeface="Hepta Slab"/>
              <a:cs typeface="Hepta Slab"/>
              <a:sym typeface="Hepta Slab"/>
            </a:endParaRPr>
          </a:p>
        </p:txBody>
      </p:sp>
      <p:sp>
        <p:nvSpPr>
          <p:cNvPr id="627" name="Google Shape;627;p65"/>
          <p:cNvSpPr txBox="1">
            <a:spLocks noGrp="1"/>
          </p:cNvSpPr>
          <p:nvPr>
            <p:ph type="body" idx="2"/>
          </p:nvPr>
        </p:nvSpPr>
        <p:spPr>
          <a:xfrm>
            <a:off x="333300" y="1628063"/>
            <a:ext cx="8644800" cy="3390300"/>
          </a:xfrm>
          <a:prstGeom prst="rect">
            <a:avLst/>
          </a:prstGeom>
        </p:spPr>
        <p:txBody>
          <a:bodyPr spcFirstLastPara="1" wrap="square" lIns="91425" tIns="91425" rIns="91425" bIns="91425" anchor="t" anchorCtr="0">
            <a:noAutofit/>
          </a:bodyPr>
          <a:lstStyle/>
          <a:p>
            <a:pPr marL="0" lvl="0" indent="0" algn="l" rtl="0">
              <a:lnSpc>
                <a:spcPct val="100000"/>
              </a:lnSpc>
              <a:spcBef>
                <a:spcPts val="100"/>
              </a:spcBef>
              <a:spcAft>
                <a:spcPts val="0"/>
              </a:spcAft>
              <a:buNone/>
            </a:pPr>
            <a:r>
              <a:rPr lang="en" sz="1500" b="1"/>
              <a:t>One-Way ANOVA:</a:t>
            </a:r>
            <a:endParaRPr sz="1500" b="1"/>
          </a:p>
          <a:p>
            <a:pPr marL="0" lvl="0" indent="0" algn="l" rtl="0">
              <a:lnSpc>
                <a:spcPct val="100000"/>
              </a:lnSpc>
              <a:spcBef>
                <a:spcPts val="100"/>
              </a:spcBef>
              <a:spcAft>
                <a:spcPts val="0"/>
              </a:spcAft>
              <a:buNone/>
            </a:pPr>
            <a:r>
              <a:rPr lang="en" sz="1500"/>
              <a:t>Test: occupancy_rate ~ neighbourhood_cleansed</a:t>
            </a:r>
            <a:endParaRPr sz="1500"/>
          </a:p>
          <a:p>
            <a:pPr marL="457200" lvl="0" indent="-323850" algn="l" rtl="0">
              <a:lnSpc>
                <a:spcPct val="100000"/>
              </a:lnSpc>
              <a:spcBef>
                <a:spcPts val="100"/>
              </a:spcBef>
              <a:spcAft>
                <a:spcPts val="0"/>
              </a:spcAft>
              <a:buClr>
                <a:schemeClr val="lt1"/>
              </a:buClr>
              <a:buSzPts val="1500"/>
              <a:buFont typeface="Livvic"/>
              <a:buChar char="●"/>
            </a:pPr>
            <a:r>
              <a:rPr lang="en" sz="1500"/>
              <a:t>F(19, 91011) = 106.8, p &lt; 2e-16</a:t>
            </a:r>
            <a:endParaRPr sz="1500"/>
          </a:p>
          <a:p>
            <a:pPr marL="457200" lvl="0" indent="-323850" algn="l" rtl="0">
              <a:lnSpc>
                <a:spcPct val="100000"/>
              </a:lnSpc>
              <a:spcBef>
                <a:spcPts val="0"/>
              </a:spcBef>
              <a:spcAft>
                <a:spcPts val="0"/>
              </a:spcAft>
              <a:buClr>
                <a:schemeClr val="lt1"/>
              </a:buClr>
              <a:buSzPts val="1500"/>
              <a:buFont typeface="Livvic"/>
              <a:buChar char="●"/>
            </a:pPr>
            <a:r>
              <a:rPr lang="en" sz="1500"/>
              <a:t>η² = 0.0218 → Small effect</a:t>
            </a:r>
            <a:endParaRPr sz="1500"/>
          </a:p>
          <a:p>
            <a:pPr marL="457200" lvl="0" indent="0" algn="l" rtl="0">
              <a:lnSpc>
                <a:spcPct val="110000"/>
              </a:lnSpc>
              <a:spcBef>
                <a:spcPts val="200"/>
              </a:spcBef>
              <a:spcAft>
                <a:spcPts val="0"/>
              </a:spcAft>
              <a:buNone/>
            </a:pPr>
            <a:endParaRPr sz="1500"/>
          </a:p>
          <a:p>
            <a:pPr marL="0" lvl="0" indent="0" algn="l" rtl="0">
              <a:lnSpc>
                <a:spcPct val="110000"/>
              </a:lnSpc>
              <a:spcBef>
                <a:spcPts val="200"/>
              </a:spcBef>
              <a:spcAft>
                <a:spcPts val="0"/>
              </a:spcAft>
              <a:buNone/>
            </a:pPr>
            <a:r>
              <a:rPr lang="en" sz="1500" b="1"/>
              <a:t>Two-Way ANOVA (With Interaction):</a:t>
            </a:r>
            <a:endParaRPr sz="1500" b="1"/>
          </a:p>
          <a:p>
            <a:pPr marL="0" lvl="0" indent="0" algn="l" rtl="0">
              <a:lnSpc>
                <a:spcPct val="100000"/>
              </a:lnSpc>
              <a:spcBef>
                <a:spcPts val="200"/>
              </a:spcBef>
              <a:spcAft>
                <a:spcPts val="0"/>
              </a:spcAft>
              <a:buNone/>
            </a:pPr>
            <a:r>
              <a:rPr lang="en" sz="1500"/>
              <a:t>Test: occupancy_rate ~ neighbourhood_cleansed &amp;</a:t>
            </a:r>
            <a:endParaRPr sz="1500"/>
          </a:p>
          <a:p>
            <a:pPr marL="0" lvl="0" indent="0" algn="l" rtl="0">
              <a:lnSpc>
                <a:spcPct val="100000"/>
              </a:lnSpc>
              <a:spcBef>
                <a:spcPts val="100"/>
              </a:spcBef>
              <a:spcAft>
                <a:spcPts val="0"/>
              </a:spcAft>
              <a:buNone/>
            </a:pPr>
            <a:r>
              <a:rPr lang="en" sz="1500"/>
              <a:t>room_type</a:t>
            </a:r>
            <a:endParaRPr sz="1500"/>
          </a:p>
          <a:p>
            <a:pPr marL="457200" lvl="0" indent="-323850" algn="l" rtl="0">
              <a:lnSpc>
                <a:spcPct val="115000"/>
              </a:lnSpc>
              <a:spcBef>
                <a:spcPts val="1200"/>
              </a:spcBef>
              <a:spcAft>
                <a:spcPts val="0"/>
              </a:spcAft>
              <a:buClr>
                <a:schemeClr val="lt1"/>
              </a:buClr>
              <a:buSzPts val="1500"/>
              <a:buFont typeface="Livvic"/>
              <a:buChar char="●"/>
            </a:pPr>
            <a:r>
              <a:rPr lang="en" sz="1500"/>
              <a:t>All terms significant:</a:t>
            </a:r>
            <a:endParaRPr sz="1500"/>
          </a:p>
          <a:p>
            <a:pPr marL="914400" lvl="1" indent="-323850" algn="l" rtl="0">
              <a:lnSpc>
                <a:spcPct val="100000"/>
              </a:lnSpc>
              <a:spcBef>
                <a:spcPts val="0"/>
              </a:spcBef>
              <a:spcAft>
                <a:spcPts val="0"/>
              </a:spcAft>
              <a:buClr>
                <a:schemeClr val="lt1"/>
              </a:buClr>
              <a:buSzPts val="1500"/>
              <a:buFont typeface="Livvic"/>
              <a:buChar char="○"/>
            </a:pPr>
            <a:r>
              <a:rPr lang="en" sz="1500"/>
              <a:t>Neighborhood (η² = 0.0218)</a:t>
            </a:r>
            <a:endParaRPr sz="1500"/>
          </a:p>
          <a:p>
            <a:pPr marL="914400" lvl="1" indent="-323850" algn="l" rtl="0">
              <a:lnSpc>
                <a:spcPct val="100000"/>
              </a:lnSpc>
              <a:spcBef>
                <a:spcPts val="0"/>
              </a:spcBef>
              <a:spcAft>
                <a:spcPts val="0"/>
              </a:spcAft>
              <a:buClr>
                <a:schemeClr val="lt1"/>
              </a:buClr>
              <a:buSzPts val="1500"/>
              <a:buFont typeface="Livvic"/>
              <a:buChar char="○"/>
            </a:pPr>
            <a:r>
              <a:rPr lang="en" sz="1500"/>
              <a:t>Room Type (η² = 0.0023)</a:t>
            </a:r>
            <a:endParaRPr sz="1500"/>
          </a:p>
          <a:p>
            <a:pPr marL="914400" lvl="1" indent="-323850" algn="l" rtl="0">
              <a:lnSpc>
                <a:spcPct val="100000"/>
              </a:lnSpc>
              <a:spcBef>
                <a:spcPts val="0"/>
              </a:spcBef>
              <a:spcAft>
                <a:spcPts val="0"/>
              </a:spcAft>
              <a:buClr>
                <a:schemeClr val="lt1"/>
              </a:buClr>
              <a:buSzPts val="1500"/>
              <a:buFont typeface="Livvic"/>
              <a:buChar char="○"/>
            </a:pPr>
            <a:r>
              <a:rPr lang="en" sz="1500"/>
              <a:t>Interaction (η² = 0.0036)</a:t>
            </a:r>
            <a:endParaRPr sz="1500"/>
          </a:p>
          <a:p>
            <a:pPr marL="0" lvl="0" indent="0" algn="l" rtl="0">
              <a:lnSpc>
                <a:spcPct val="115000"/>
              </a:lnSpc>
              <a:spcBef>
                <a:spcPts val="0"/>
              </a:spcBef>
              <a:spcAft>
                <a:spcPts val="0"/>
              </a:spcAft>
              <a:buNone/>
            </a:pPr>
            <a:endParaRPr sz="1600">
              <a:solidFill>
                <a:srgbClr val="000000"/>
              </a:solidFill>
            </a:endParaRPr>
          </a:p>
          <a:p>
            <a:pPr marL="0" lvl="0" indent="0" algn="l" rtl="0">
              <a:lnSpc>
                <a:spcPct val="115000"/>
              </a:lnSpc>
              <a:spcBef>
                <a:spcPts val="1200"/>
              </a:spcBef>
              <a:spcAft>
                <a:spcPts val="0"/>
              </a:spcAft>
              <a:buNone/>
            </a:pPr>
            <a:endParaRPr sz="1600"/>
          </a:p>
          <a:p>
            <a:pPr marL="0" lvl="0" indent="0" algn="l" rtl="0">
              <a:spcBef>
                <a:spcPts val="1200"/>
              </a:spcBef>
              <a:spcAft>
                <a:spcPts val="0"/>
              </a:spcAft>
              <a:buNone/>
            </a:pPr>
            <a:endParaRPr sz="1600"/>
          </a:p>
        </p:txBody>
      </p:sp>
      <p:pic>
        <p:nvPicPr>
          <p:cNvPr id="628" name="Google Shape;628;p65"/>
          <p:cNvPicPr preferRelativeResize="0"/>
          <p:nvPr/>
        </p:nvPicPr>
        <p:blipFill>
          <a:blip r:embed="rId3">
            <a:alphaModFix/>
          </a:blip>
          <a:stretch>
            <a:fillRect/>
          </a:stretch>
        </p:blipFill>
        <p:spPr>
          <a:xfrm>
            <a:off x="5211025" y="1720300"/>
            <a:ext cx="3693725" cy="1496575"/>
          </a:xfrm>
          <a:prstGeom prst="rect">
            <a:avLst/>
          </a:prstGeom>
          <a:noFill/>
          <a:ln>
            <a:noFill/>
          </a:ln>
        </p:spPr>
      </p:pic>
      <p:pic>
        <p:nvPicPr>
          <p:cNvPr id="629" name="Google Shape;629;p65"/>
          <p:cNvPicPr preferRelativeResize="0"/>
          <p:nvPr/>
        </p:nvPicPr>
        <p:blipFill>
          <a:blip r:embed="rId4">
            <a:alphaModFix/>
          </a:blip>
          <a:stretch>
            <a:fillRect/>
          </a:stretch>
        </p:blipFill>
        <p:spPr>
          <a:xfrm>
            <a:off x="5211025" y="3309800"/>
            <a:ext cx="3693724" cy="1763300"/>
          </a:xfrm>
          <a:prstGeom prst="rect">
            <a:avLst/>
          </a:prstGeom>
          <a:noFill/>
          <a:ln>
            <a:noFill/>
          </a:ln>
        </p:spPr>
      </p:pic>
      <p:sp>
        <p:nvSpPr>
          <p:cNvPr id="630" name="Google Shape;630;p65"/>
          <p:cNvSpPr txBox="1">
            <a:spLocks noGrp="1"/>
          </p:cNvSpPr>
          <p:nvPr>
            <p:ph type="sldNum" idx="12"/>
          </p:nvPr>
        </p:nvSpPr>
        <p:spPr>
          <a:xfrm>
            <a:off x="8343198" y="250825"/>
            <a:ext cx="4962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12</a:t>
            </a:fld>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6"/>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6" name="Google Shape;636;p66"/>
          <p:cNvSpPr txBox="1"/>
          <p:nvPr/>
        </p:nvSpPr>
        <p:spPr>
          <a:xfrm>
            <a:off x="372825" y="313950"/>
            <a:ext cx="6097200" cy="45156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200"/>
              </a:spcBef>
              <a:spcAft>
                <a:spcPts val="0"/>
              </a:spcAft>
              <a:buNone/>
            </a:pPr>
            <a:r>
              <a:rPr lang="en" sz="1200" b="1">
                <a:solidFill>
                  <a:schemeClr val="lt1"/>
                </a:solidFill>
                <a:latin typeface="Livvic"/>
                <a:ea typeface="Livvic"/>
                <a:cs typeface="Livvic"/>
                <a:sym typeface="Livvic"/>
              </a:rPr>
              <a:t>Post-Hoc: Tukey HSD Test:</a:t>
            </a:r>
            <a:endParaRPr sz="1200" b="1">
              <a:solidFill>
                <a:schemeClr val="lt1"/>
              </a:solidFill>
              <a:latin typeface="Livvic"/>
              <a:ea typeface="Livvic"/>
              <a:cs typeface="Livvic"/>
              <a:sym typeface="Livvic"/>
            </a:endParaRPr>
          </a:p>
          <a:p>
            <a:pPr marL="457200" lvl="0" indent="-304800" algn="l" rtl="0">
              <a:spcBef>
                <a:spcPts val="200"/>
              </a:spcBef>
              <a:spcAft>
                <a:spcPts val="0"/>
              </a:spcAft>
              <a:buClr>
                <a:schemeClr val="lt1"/>
              </a:buClr>
              <a:buSzPts val="1200"/>
              <a:buFont typeface="Livvic"/>
              <a:buChar char="●"/>
            </a:pPr>
            <a:r>
              <a:rPr lang="en" sz="1200">
                <a:solidFill>
                  <a:schemeClr val="lt1"/>
                </a:solidFill>
                <a:latin typeface="Livvic"/>
                <a:ea typeface="Livvic"/>
                <a:cs typeface="Livvic"/>
                <a:sym typeface="Livvic"/>
              </a:rPr>
              <a:t>Élysée significantly outperforms Ménilmontant, Gobelin, </a:t>
            </a:r>
            <a:endParaRPr sz="1200">
              <a:solidFill>
                <a:schemeClr val="lt1"/>
              </a:solidFill>
              <a:latin typeface="Livvic"/>
              <a:ea typeface="Livvic"/>
              <a:cs typeface="Livvic"/>
              <a:sym typeface="Livvic"/>
            </a:endParaRPr>
          </a:p>
          <a:p>
            <a:pPr marL="457200" lvl="0" indent="0" algn="l" rtl="0">
              <a:spcBef>
                <a:spcPts val="100"/>
              </a:spcBef>
              <a:spcAft>
                <a:spcPts val="0"/>
              </a:spcAft>
              <a:buNone/>
            </a:pPr>
            <a:r>
              <a:rPr lang="en" sz="1200">
                <a:solidFill>
                  <a:schemeClr val="lt1"/>
                </a:solidFill>
                <a:latin typeface="Livvic"/>
                <a:ea typeface="Livvic"/>
                <a:cs typeface="Livvic"/>
                <a:sym typeface="Livvic"/>
              </a:rPr>
              <a:t>Popincourt.</a:t>
            </a:r>
            <a:endParaRPr sz="1200">
              <a:solidFill>
                <a:schemeClr val="lt1"/>
              </a:solidFill>
              <a:latin typeface="Livvic"/>
              <a:ea typeface="Livvic"/>
              <a:cs typeface="Livvic"/>
              <a:sym typeface="Livvic"/>
            </a:endParaRPr>
          </a:p>
          <a:p>
            <a:pPr marL="457200" lvl="0" indent="-304800" algn="l" rtl="0">
              <a:lnSpc>
                <a:spcPct val="140000"/>
              </a:lnSpc>
              <a:spcBef>
                <a:spcPts val="100"/>
              </a:spcBef>
              <a:spcAft>
                <a:spcPts val="0"/>
              </a:spcAft>
              <a:buClr>
                <a:schemeClr val="lt1"/>
              </a:buClr>
              <a:buSzPts val="1200"/>
              <a:buFont typeface="Livvic"/>
              <a:buChar char="●"/>
            </a:pPr>
            <a:r>
              <a:rPr lang="en" sz="1200">
                <a:solidFill>
                  <a:schemeClr val="lt1"/>
                </a:solidFill>
                <a:latin typeface="Livvic"/>
                <a:ea typeface="Livvic"/>
                <a:cs typeface="Livvic"/>
                <a:sym typeface="Livvic"/>
              </a:rPr>
              <a:t>Helps identify top-performing zones for marketing/pricing.</a:t>
            </a:r>
            <a:endParaRPr sz="1200" b="1">
              <a:solidFill>
                <a:schemeClr val="lt1"/>
              </a:solidFill>
              <a:latin typeface="Livvic"/>
              <a:ea typeface="Livvic"/>
              <a:cs typeface="Livvic"/>
              <a:sym typeface="Livvic"/>
            </a:endParaRPr>
          </a:p>
          <a:p>
            <a:pPr marL="0" lvl="0" indent="0" algn="l" rtl="0">
              <a:lnSpc>
                <a:spcPct val="110000"/>
              </a:lnSpc>
              <a:spcBef>
                <a:spcPts val="100"/>
              </a:spcBef>
              <a:spcAft>
                <a:spcPts val="0"/>
              </a:spcAft>
              <a:buNone/>
            </a:pPr>
            <a:r>
              <a:rPr lang="en" sz="1200" b="1">
                <a:solidFill>
                  <a:schemeClr val="lt1"/>
                </a:solidFill>
                <a:latin typeface="Livvic"/>
                <a:ea typeface="Livvic"/>
                <a:cs typeface="Livvic"/>
                <a:sym typeface="Livvic"/>
              </a:rPr>
              <a:t>Kruskal-Wallis Test:</a:t>
            </a:r>
            <a:r>
              <a:rPr lang="en" sz="1200">
                <a:solidFill>
                  <a:schemeClr val="lt1"/>
                </a:solidFill>
                <a:latin typeface="Livvic"/>
                <a:ea typeface="Livvic"/>
                <a:cs typeface="Livvic"/>
                <a:sym typeface="Livvic"/>
              </a:rPr>
              <a:t> Confirms differences across neighborhoods </a:t>
            </a:r>
            <a:endParaRPr sz="1200">
              <a:solidFill>
                <a:schemeClr val="lt1"/>
              </a:solidFill>
              <a:latin typeface="Livvic"/>
              <a:ea typeface="Livvic"/>
              <a:cs typeface="Livvic"/>
              <a:sym typeface="Livvic"/>
            </a:endParaRPr>
          </a:p>
          <a:p>
            <a:pPr marL="0" lvl="0" indent="0" algn="l" rtl="0">
              <a:lnSpc>
                <a:spcPct val="150000"/>
              </a:lnSpc>
              <a:spcBef>
                <a:spcPts val="100"/>
              </a:spcBef>
              <a:spcAft>
                <a:spcPts val="0"/>
              </a:spcAft>
              <a:buNone/>
            </a:pPr>
            <a:r>
              <a:rPr lang="en" sz="1200">
                <a:solidFill>
                  <a:schemeClr val="lt1"/>
                </a:solidFill>
                <a:latin typeface="Livvic"/>
                <a:ea typeface="Livvic"/>
                <a:cs typeface="Livvic"/>
                <a:sym typeface="Livvic"/>
              </a:rPr>
              <a:t>(p &lt; 2.2e-16)</a:t>
            </a:r>
            <a:br>
              <a:rPr lang="en" sz="1200">
                <a:solidFill>
                  <a:schemeClr val="lt1"/>
                </a:solidFill>
                <a:latin typeface="Livvic"/>
                <a:ea typeface="Livvic"/>
                <a:cs typeface="Livvic"/>
                <a:sym typeface="Livvic"/>
              </a:rPr>
            </a:br>
            <a:r>
              <a:rPr lang="en" sz="1200" b="1">
                <a:solidFill>
                  <a:schemeClr val="lt1"/>
                </a:solidFill>
                <a:latin typeface="Livvic"/>
                <a:ea typeface="Livvic"/>
                <a:cs typeface="Livvic"/>
                <a:sym typeface="Livvic"/>
              </a:rPr>
              <a:t>Q-Q Plot:</a:t>
            </a:r>
            <a:r>
              <a:rPr lang="en" sz="1200">
                <a:solidFill>
                  <a:schemeClr val="lt1"/>
                </a:solidFill>
                <a:latin typeface="Livvic"/>
                <a:ea typeface="Livvic"/>
                <a:cs typeface="Livvic"/>
                <a:sym typeface="Livvic"/>
              </a:rPr>
              <a:t> Minor tail deviations – normality is acceptable</a:t>
            </a:r>
            <a:endParaRPr sz="1200">
              <a:solidFill>
                <a:schemeClr val="lt1"/>
              </a:solidFill>
              <a:latin typeface="Livvic"/>
              <a:ea typeface="Livvic"/>
              <a:cs typeface="Livvic"/>
              <a:sym typeface="Livvic"/>
            </a:endParaRPr>
          </a:p>
          <a:p>
            <a:pPr marL="0" lvl="0" indent="0" algn="l" rtl="0">
              <a:spcBef>
                <a:spcPts val="100"/>
              </a:spcBef>
              <a:spcAft>
                <a:spcPts val="0"/>
              </a:spcAft>
              <a:buNone/>
            </a:pPr>
            <a:r>
              <a:rPr lang="en" sz="1200" b="1">
                <a:solidFill>
                  <a:schemeClr val="lt1"/>
                </a:solidFill>
                <a:latin typeface="Livvic"/>
                <a:ea typeface="Livvic"/>
                <a:cs typeface="Livvic"/>
                <a:sym typeface="Livvic"/>
              </a:rPr>
              <a:t>Boxplot:</a:t>
            </a:r>
            <a:endParaRPr sz="1200" b="1">
              <a:solidFill>
                <a:schemeClr val="lt1"/>
              </a:solidFill>
              <a:latin typeface="Livvic"/>
              <a:ea typeface="Livvic"/>
              <a:cs typeface="Livvic"/>
              <a:sym typeface="Livvic"/>
            </a:endParaRPr>
          </a:p>
          <a:p>
            <a:pPr marL="457200" lvl="0" indent="-304800" algn="l" rtl="0">
              <a:spcBef>
                <a:spcPts val="100"/>
              </a:spcBef>
              <a:spcAft>
                <a:spcPts val="0"/>
              </a:spcAft>
              <a:buClr>
                <a:schemeClr val="lt1"/>
              </a:buClr>
              <a:buSzPts val="1200"/>
              <a:buFont typeface="Livvic"/>
              <a:buChar char="●"/>
            </a:pPr>
            <a:r>
              <a:rPr lang="en" sz="1200">
                <a:solidFill>
                  <a:schemeClr val="lt1"/>
                </a:solidFill>
                <a:latin typeface="Livvic"/>
                <a:ea typeface="Livvic"/>
                <a:cs typeface="Livvic"/>
                <a:sym typeface="Livvic"/>
              </a:rPr>
              <a:t>Élysée: High &amp; consistent occupancy</a:t>
            </a:r>
            <a:endParaRPr sz="1200">
              <a:solidFill>
                <a:schemeClr val="lt1"/>
              </a:solidFill>
              <a:latin typeface="Livvic"/>
              <a:ea typeface="Livvic"/>
              <a:cs typeface="Livvic"/>
              <a:sym typeface="Livvic"/>
            </a:endParaRPr>
          </a:p>
          <a:p>
            <a:pPr marL="457200" lvl="0" indent="-304800" algn="l" rtl="0">
              <a:lnSpc>
                <a:spcPct val="115000"/>
              </a:lnSpc>
              <a:spcBef>
                <a:spcPts val="100"/>
              </a:spcBef>
              <a:spcAft>
                <a:spcPts val="0"/>
              </a:spcAft>
              <a:buClr>
                <a:schemeClr val="lt1"/>
              </a:buClr>
              <a:buSzPts val="1200"/>
              <a:buFont typeface="Livvic"/>
              <a:buChar char="●"/>
            </a:pPr>
            <a:r>
              <a:rPr lang="en" sz="1200">
                <a:solidFill>
                  <a:schemeClr val="lt1"/>
                </a:solidFill>
                <a:latin typeface="Livvic"/>
                <a:ea typeface="Livvic"/>
                <a:cs typeface="Livvic"/>
                <a:sym typeface="Livvic"/>
              </a:rPr>
              <a:t>Buttes-Chaumont, Ménilmontant: High variability</a:t>
            </a:r>
            <a:endParaRPr sz="1200">
              <a:solidFill>
                <a:schemeClr val="lt1"/>
              </a:solidFill>
              <a:latin typeface="Livvic"/>
              <a:ea typeface="Livvic"/>
              <a:cs typeface="Livvic"/>
              <a:sym typeface="Livvic"/>
            </a:endParaRPr>
          </a:p>
          <a:p>
            <a:pPr marL="0" lvl="0" indent="0" algn="l" rtl="0">
              <a:lnSpc>
                <a:spcPct val="100000"/>
              </a:lnSpc>
              <a:spcBef>
                <a:spcPts val="1200"/>
              </a:spcBef>
              <a:spcAft>
                <a:spcPts val="0"/>
              </a:spcAft>
              <a:buNone/>
            </a:pPr>
            <a:r>
              <a:rPr lang="en" sz="1200" b="1">
                <a:solidFill>
                  <a:schemeClr val="lt1"/>
                </a:solidFill>
                <a:latin typeface="Livvic"/>
                <a:ea typeface="Livvic"/>
                <a:cs typeface="Livvic"/>
                <a:sym typeface="Livvic"/>
              </a:rPr>
              <a:t>Interaction Plot:</a:t>
            </a:r>
            <a:endParaRPr sz="1200" b="1">
              <a:solidFill>
                <a:schemeClr val="lt1"/>
              </a:solidFill>
              <a:latin typeface="Livvic"/>
              <a:ea typeface="Livvic"/>
              <a:cs typeface="Livvic"/>
              <a:sym typeface="Livvic"/>
            </a:endParaRPr>
          </a:p>
          <a:p>
            <a:pPr marL="457200" lvl="0" indent="-304800" algn="l" rtl="0">
              <a:lnSpc>
                <a:spcPct val="100000"/>
              </a:lnSpc>
              <a:spcBef>
                <a:spcPts val="100"/>
              </a:spcBef>
              <a:spcAft>
                <a:spcPts val="0"/>
              </a:spcAft>
              <a:buClr>
                <a:schemeClr val="lt1"/>
              </a:buClr>
              <a:buSzPts val="1200"/>
              <a:buFont typeface="Livvic"/>
              <a:buChar char="●"/>
            </a:pPr>
            <a:r>
              <a:rPr lang="en" sz="1200">
                <a:solidFill>
                  <a:schemeClr val="lt1"/>
                </a:solidFill>
                <a:latin typeface="Livvic"/>
                <a:ea typeface="Livvic"/>
                <a:cs typeface="Livvic"/>
                <a:sym typeface="Livvic"/>
              </a:rPr>
              <a:t>Shared rooms = highly location-sensitive</a:t>
            </a:r>
            <a:endParaRPr sz="1200">
              <a:solidFill>
                <a:schemeClr val="lt1"/>
              </a:solidFill>
              <a:latin typeface="Livvic"/>
              <a:ea typeface="Livvic"/>
              <a:cs typeface="Livvic"/>
              <a:sym typeface="Livvic"/>
            </a:endParaRPr>
          </a:p>
          <a:p>
            <a:pPr marL="457200" lvl="0" indent="-304800" algn="l" rtl="0">
              <a:lnSpc>
                <a:spcPct val="115000"/>
              </a:lnSpc>
              <a:spcBef>
                <a:spcPts val="100"/>
              </a:spcBef>
              <a:spcAft>
                <a:spcPts val="0"/>
              </a:spcAft>
              <a:buClr>
                <a:schemeClr val="lt1"/>
              </a:buClr>
              <a:buSzPts val="1200"/>
              <a:buFont typeface="Livvic"/>
              <a:buChar char="●"/>
            </a:pPr>
            <a:r>
              <a:rPr lang="en" sz="1200">
                <a:solidFill>
                  <a:schemeClr val="lt1"/>
                </a:solidFill>
                <a:latin typeface="Livvic"/>
                <a:ea typeface="Livvic"/>
                <a:cs typeface="Livvic"/>
                <a:sym typeface="Livvic"/>
              </a:rPr>
              <a:t>Private &amp; entire homes = stable</a:t>
            </a:r>
            <a:endParaRPr sz="1200">
              <a:solidFill>
                <a:schemeClr val="lt1"/>
              </a:solidFill>
              <a:latin typeface="Livvic"/>
              <a:ea typeface="Livvic"/>
              <a:cs typeface="Livvic"/>
              <a:sym typeface="Livvic"/>
            </a:endParaRPr>
          </a:p>
          <a:p>
            <a:pPr marL="457200" lvl="0" indent="-304800" algn="l" rtl="0">
              <a:lnSpc>
                <a:spcPct val="115000"/>
              </a:lnSpc>
              <a:spcBef>
                <a:spcPts val="0"/>
              </a:spcBef>
              <a:spcAft>
                <a:spcPts val="0"/>
              </a:spcAft>
              <a:buClr>
                <a:schemeClr val="lt1"/>
              </a:buClr>
              <a:buSzPts val="1200"/>
              <a:buFont typeface="Livvic"/>
              <a:buChar char="●"/>
            </a:pPr>
            <a:r>
              <a:rPr lang="en" sz="1200">
                <a:solidFill>
                  <a:schemeClr val="lt1"/>
                </a:solidFill>
                <a:latin typeface="Livvic"/>
                <a:ea typeface="Livvic"/>
                <a:cs typeface="Livvic"/>
                <a:sym typeface="Livvic"/>
              </a:rPr>
              <a:t>Hotel rooms = inconsistent</a:t>
            </a:r>
            <a:endParaRPr sz="1200">
              <a:solidFill>
                <a:schemeClr val="lt1"/>
              </a:solidFill>
              <a:latin typeface="Livvic"/>
              <a:ea typeface="Livvic"/>
              <a:cs typeface="Livvic"/>
              <a:sym typeface="Livvic"/>
            </a:endParaRPr>
          </a:p>
          <a:p>
            <a:pPr marL="0" lvl="0" indent="0" algn="l" rtl="0">
              <a:lnSpc>
                <a:spcPct val="115000"/>
              </a:lnSpc>
              <a:spcBef>
                <a:spcPts val="1200"/>
              </a:spcBef>
              <a:spcAft>
                <a:spcPts val="0"/>
              </a:spcAft>
              <a:buNone/>
            </a:pPr>
            <a:endParaRPr sz="1200">
              <a:solidFill>
                <a:schemeClr val="lt1"/>
              </a:solidFill>
            </a:endParaRPr>
          </a:p>
          <a:p>
            <a:pPr marL="0" lvl="0" indent="0" algn="l" rtl="0">
              <a:lnSpc>
                <a:spcPct val="115000"/>
              </a:lnSpc>
              <a:spcBef>
                <a:spcPts val="1200"/>
              </a:spcBef>
              <a:spcAft>
                <a:spcPts val="0"/>
              </a:spcAft>
              <a:buNone/>
            </a:pPr>
            <a:endParaRPr sz="1200" b="1">
              <a:solidFill>
                <a:schemeClr val="lt1"/>
              </a:solidFill>
            </a:endParaRPr>
          </a:p>
          <a:p>
            <a:pPr marL="0" lvl="0" indent="0" algn="l" rtl="0">
              <a:spcBef>
                <a:spcPts val="1200"/>
              </a:spcBef>
              <a:spcAft>
                <a:spcPts val="0"/>
              </a:spcAft>
              <a:buNone/>
            </a:pPr>
            <a:endParaRPr sz="1200">
              <a:solidFill>
                <a:schemeClr val="lt1"/>
              </a:solidFill>
              <a:latin typeface="Livvic"/>
              <a:ea typeface="Livvic"/>
              <a:cs typeface="Livvic"/>
              <a:sym typeface="Livvic"/>
            </a:endParaRPr>
          </a:p>
        </p:txBody>
      </p:sp>
      <p:pic>
        <p:nvPicPr>
          <p:cNvPr id="637" name="Google Shape;637;p66"/>
          <p:cNvPicPr preferRelativeResize="0"/>
          <p:nvPr/>
        </p:nvPicPr>
        <p:blipFill>
          <a:blip r:embed="rId3">
            <a:alphaModFix/>
          </a:blip>
          <a:stretch>
            <a:fillRect/>
          </a:stretch>
        </p:blipFill>
        <p:spPr>
          <a:xfrm>
            <a:off x="5130500" y="439000"/>
            <a:ext cx="3782600" cy="2132749"/>
          </a:xfrm>
          <a:prstGeom prst="rect">
            <a:avLst/>
          </a:prstGeom>
          <a:noFill/>
          <a:ln>
            <a:noFill/>
          </a:ln>
        </p:spPr>
      </p:pic>
      <p:pic>
        <p:nvPicPr>
          <p:cNvPr id="638" name="Google Shape;638;p66"/>
          <p:cNvPicPr preferRelativeResize="0"/>
          <p:nvPr/>
        </p:nvPicPr>
        <p:blipFill>
          <a:blip r:embed="rId4">
            <a:alphaModFix/>
          </a:blip>
          <a:stretch>
            <a:fillRect/>
          </a:stretch>
        </p:blipFill>
        <p:spPr>
          <a:xfrm>
            <a:off x="5130500" y="2767556"/>
            <a:ext cx="3782600" cy="2061993"/>
          </a:xfrm>
          <a:prstGeom prst="rect">
            <a:avLst/>
          </a:prstGeom>
          <a:noFill/>
          <a:ln>
            <a:noFill/>
          </a:ln>
        </p:spPr>
      </p:pic>
      <p:pic>
        <p:nvPicPr>
          <p:cNvPr id="639" name="Google Shape;639;p66"/>
          <p:cNvPicPr preferRelativeResize="0"/>
          <p:nvPr/>
        </p:nvPicPr>
        <p:blipFill>
          <a:blip r:embed="rId5">
            <a:alphaModFix/>
          </a:blip>
          <a:stretch>
            <a:fillRect/>
          </a:stretch>
        </p:blipFill>
        <p:spPr>
          <a:xfrm>
            <a:off x="372825" y="3859050"/>
            <a:ext cx="4627774" cy="970500"/>
          </a:xfrm>
          <a:prstGeom prst="rect">
            <a:avLst/>
          </a:prstGeom>
          <a:noFill/>
          <a:ln>
            <a:noFill/>
          </a:ln>
        </p:spPr>
      </p:pic>
      <p:sp>
        <p:nvSpPr>
          <p:cNvPr id="640" name="Google Shape;640;p66"/>
          <p:cNvSpPr txBox="1">
            <a:spLocks noGrp="1"/>
          </p:cNvSpPr>
          <p:nvPr>
            <p:ph type="sldNum" idx="12"/>
          </p:nvPr>
        </p:nvSpPr>
        <p:spPr>
          <a:xfrm>
            <a:off x="8404924" y="174625"/>
            <a:ext cx="4344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7"/>
          <p:cNvSpPr txBox="1">
            <a:spLocks noGrp="1"/>
          </p:cNvSpPr>
          <p:nvPr>
            <p:ph type="subTitle" idx="1"/>
          </p:nvPr>
        </p:nvSpPr>
        <p:spPr>
          <a:xfrm>
            <a:off x="333300" y="537900"/>
            <a:ext cx="8506200" cy="98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Correlation &amp; Regression Analysis</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646" name="Google Shape;646;p67"/>
          <p:cNvSpPr txBox="1">
            <a:spLocks noGrp="1"/>
          </p:cNvSpPr>
          <p:nvPr>
            <p:ph type="body" idx="2"/>
          </p:nvPr>
        </p:nvSpPr>
        <p:spPr>
          <a:xfrm>
            <a:off x="378925" y="1796500"/>
            <a:ext cx="8293500" cy="30054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0" lvl="0" indent="0" algn="ctr" rtl="0">
              <a:lnSpc>
                <a:spcPct val="115000"/>
              </a:lnSpc>
              <a:spcBef>
                <a:spcPts val="1200"/>
              </a:spcBef>
              <a:spcAft>
                <a:spcPts val="1200"/>
              </a:spcAft>
              <a:buNone/>
            </a:pPr>
            <a:r>
              <a:rPr lang="en" sz="2500"/>
              <a:t>Does increasing price lower bookings?</a:t>
            </a:r>
            <a:endParaRPr sz="2500"/>
          </a:p>
        </p:txBody>
      </p:sp>
      <p:sp>
        <p:nvSpPr>
          <p:cNvPr id="647" name="Google Shape;647;p67"/>
          <p:cNvSpPr txBox="1">
            <a:spLocks noGrp="1"/>
          </p:cNvSpPr>
          <p:nvPr>
            <p:ph type="sldNum" idx="12"/>
          </p:nvPr>
        </p:nvSpPr>
        <p:spPr>
          <a:xfrm>
            <a:off x="8393699" y="250825"/>
            <a:ext cx="4458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8"/>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653" name="Google Shape;653;p68"/>
          <p:cNvPicPr preferRelativeResize="0"/>
          <p:nvPr/>
        </p:nvPicPr>
        <p:blipFill>
          <a:blip r:embed="rId3">
            <a:alphaModFix/>
          </a:blip>
          <a:stretch>
            <a:fillRect/>
          </a:stretch>
        </p:blipFill>
        <p:spPr>
          <a:xfrm>
            <a:off x="4940025" y="155250"/>
            <a:ext cx="3757875" cy="2870749"/>
          </a:xfrm>
          <a:prstGeom prst="rect">
            <a:avLst/>
          </a:prstGeom>
          <a:noFill/>
          <a:ln>
            <a:noFill/>
          </a:ln>
        </p:spPr>
      </p:pic>
      <p:pic>
        <p:nvPicPr>
          <p:cNvPr id="654" name="Google Shape;654;p68" title="Screenshot 2025-05-05 at 10.59.52 PM.png"/>
          <p:cNvPicPr preferRelativeResize="0"/>
          <p:nvPr/>
        </p:nvPicPr>
        <p:blipFill>
          <a:blip r:embed="rId4">
            <a:alphaModFix/>
          </a:blip>
          <a:stretch>
            <a:fillRect/>
          </a:stretch>
        </p:blipFill>
        <p:spPr>
          <a:xfrm>
            <a:off x="465725" y="155250"/>
            <a:ext cx="4106275" cy="2870750"/>
          </a:xfrm>
          <a:prstGeom prst="rect">
            <a:avLst/>
          </a:prstGeom>
          <a:noFill/>
          <a:ln>
            <a:noFill/>
          </a:ln>
        </p:spPr>
      </p:pic>
      <p:sp>
        <p:nvSpPr>
          <p:cNvPr id="655" name="Google Shape;655;p68"/>
          <p:cNvSpPr txBox="1"/>
          <p:nvPr/>
        </p:nvSpPr>
        <p:spPr>
          <a:xfrm>
            <a:off x="465725" y="3125425"/>
            <a:ext cx="8232300" cy="1666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dk2"/>
                </a:solidFill>
                <a:latin typeface="Livvic"/>
                <a:ea typeface="Livvic"/>
                <a:cs typeface="Livvic"/>
                <a:sym typeface="Livvic"/>
              </a:rPr>
              <a:t>Yes — the analysis shows that as log(price) increases, occupancy rate significantly decreases.</a:t>
            </a:r>
            <a:endParaRPr>
              <a:solidFill>
                <a:schemeClr val="dk2"/>
              </a:solidFill>
              <a:latin typeface="Livvic"/>
              <a:ea typeface="Livvic"/>
              <a:cs typeface="Livvic"/>
              <a:sym typeface="Livvic"/>
            </a:endParaRPr>
          </a:p>
          <a:p>
            <a:pPr marL="457200" lvl="0" indent="-317500" algn="just" rtl="0">
              <a:lnSpc>
                <a:spcPct val="115000"/>
              </a:lnSpc>
              <a:spcBef>
                <a:spcPts val="1200"/>
              </a:spcBef>
              <a:spcAft>
                <a:spcPts val="0"/>
              </a:spcAft>
              <a:buClr>
                <a:schemeClr val="dk2"/>
              </a:buClr>
              <a:buSzPts val="1400"/>
              <a:buChar char="●"/>
            </a:pPr>
            <a:r>
              <a:rPr lang="en">
                <a:solidFill>
                  <a:schemeClr val="dk2"/>
                </a:solidFill>
                <a:latin typeface="Livvic"/>
                <a:ea typeface="Livvic"/>
                <a:cs typeface="Livvic"/>
                <a:sym typeface="Livvic"/>
              </a:rPr>
              <a:t>The regression coefficient for log_price is -0.1145, meaning higher prices are associated with lower booking rates.</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latin typeface="Livvic"/>
                <a:ea typeface="Livvic"/>
                <a:cs typeface="Livvic"/>
                <a:sym typeface="Livvic"/>
              </a:rPr>
              <a:t>This negative effect is highly statistically significant (p-value &lt; 2e-16).</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The scatter plot with the trend line visually confirms this downward trend in occupancy as prices rise.</a:t>
            </a:r>
            <a:endParaRPr>
              <a:solidFill>
                <a:schemeClr val="dk2"/>
              </a:solidFill>
              <a:latin typeface="Livvic"/>
              <a:ea typeface="Livvic"/>
              <a:cs typeface="Livvic"/>
              <a:sym typeface="Livvic"/>
            </a:endParaRPr>
          </a:p>
        </p:txBody>
      </p:sp>
      <p:sp>
        <p:nvSpPr>
          <p:cNvPr id="656" name="Google Shape;656;p68"/>
          <p:cNvSpPr txBox="1">
            <a:spLocks noGrp="1"/>
          </p:cNvSpPr>
          <p:nvPr>
            <p:ph type="sldNum" idx="12"/>
          </p:nvPr>
        </p:nvSpPr>
        <p:spPr>
          <a:xfrm>
            <a:off x="8490523" y="250825"/>
            <a:ext cx="5052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9"/>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662" name="Google Shape;662;p69" title="Screenshot 2025-05-05 at 11.02.59 PM.png"/>
          <p:cNvPicPr preferRelativeResize="0"/>
          <p:nvPr/>
        </p:nvPicPr>
        <p:blipFill>
          <a:blip r:embed="rId3">
            <a:alphaModFix/>
          </a:blip>
          <a:stretch>
            <a:fillRect/>
          </a:stretch>
        </p:blipFill>
        <p:spPr>
          <a:xfrm>
            <a:off x="461601" y="275350"/>
            <a:ext cx="3782141" cy="2912175"/>
          </a:xfrm>
          <a:prstGeom prst="rect">
            <a:avLst/>
          </a:prstGeom>
          <a:noFill/>
          <a:ln>
            <a:noFill/>
          </a:ln>
        </p:spPr>
      </p:pic>
      <p:pic>
        <p:nvPicPr>
          <p:cNvPr id="663" name="Google Shape;663;p69"/>
          <p:cNvPicPr preferRelativeResize="0"/>
          <p:nvPr/>
        </p:nvPicPr>
        <p:blipFill>
          <a:blip r:embed="rId4">
            <a:alphaModFix/>
          </a:blip>
          <a:stretch>
            <a:fillRect/>
          </a:stretch>
        </p:blipFill>
        <p:spPr>
          <a:xfrm>
            <a:off x="4769250" y="275350"/>
            <a:ext cx="3918302" cy="2912175"/>
          </a:xfrm>
          <a:prstGeom prst="rect">
            <a:avLst/>
          </a:prstGeom>
          <a:noFill/>
          <a:ln>
            <a:noFill/>
          </a:ln>
        </p:spPr>
      </p:pic>
      <p:sp>
        <p:nvSpPr>
          <p:cNvPr id="664" name="Google Shape;664;p69"/>
          <p:cNvSpPr txBox="1"/>
          <p:nvPr/>
        </p:nvSpPr>
        <p:spPr>
          <a:xfrm>
            <a:off x="461600" y="3353100"/>
            <a:ext cx="8226000" cy="1604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dk2"/>
                </a:solidFill>
                <a:latin typeface="Livvic"/>
                <a:ea typeface="Livvic"/>
                <a:cs typeface="Livvic"/>
                <a:sym typeface="Livvic"/>
              </a:rPr>
              <a:t>Yes — Beta regression confirms a strong negative relationship between log(price) and occupancy rate.</a:t>
            </a:r>
            <a:endParaRPr>
              <a:solidFill>
                <a:schemeClr val="dk2"/>
              </a:solidFill>
              <a:latin typeface="Livvic"/>
              <a:ea typeface="Livvic"/>
              <a:cs typeface="Livvic"/>
              <a:sym typeface="Livvic"/>
            </a:endParaRPr>
          </a:p>
          <a:p>
            <a:pPr marL="457200" lvl="0" indent="-317500" algn="just" rtl="0">
              <a:lnSpc>
                <a:spcPct val="115000"/>
              </a:lnSpc>
              <a:spcBef>
                <a:spcPts val="1200"/>
              </a:spcBef>
              <a:spcAft>
                <a:spcPts val="0"/>
              </a:spcAft>
              <a:buClr>
                <a:schemeClr val="dk2"/>
              </a:buClr>
              <a:buSzPts val="1400"/>
              <a:buFont typeface="Livvic"/>
              <a:buChar char="●"/>
            </a:pPr>
            <a:r>
              <a:rPr lang="en">
                <a:solidFill>
                  <a:schemeClr val="dk2"/>
                </a:solidFill>
                <a:latin typeface="Livvic"/>
                <a:ea typeface="Livvic"/>
                <a:cs typeface="Livvic"/>
                <a:sym typeface="Livvic"/>
              </a:rPr>
              <a:t>The coefficient for log_price is -0.247, statistically significant (p &lt; 2e-16).</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The boxplot shows lower occupancy rates in higher price quintiles, especially above $216.</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As prices rise, bookings drop — but the effect size varies across price levels.</a:t>
            </a:r>
            <a:endParaRPr>
              <a:solidFill>
                <a:schemeClr val="dk2"/>
              </a:solidFill>
              <a:latin typeface="Livvic"/>
              <a:ea typeface="Livvic"/>
              <a:cs typeface="Livvic"/>
              <a:sym typeface="Livvic"/>
            </a:endParaRPr>
          </a:p>
        </p:txBody>
      </p:sp>
      <p:sp>
        <p:nvSpPr>
          <p:cNvPr id="665" name="Google Shape;665;p69"/>
          <p:cNvSpPr txBox="1">
            <a:spLocks noGrp="1"/>
          </p:cNvSpPr>
          <p:nvPr>
            <p:ph type="sldNum" idx="12"/>
          </p:nvPr>
        </p:nvSpPr>
        <p:spPr>
          <a:xfrm>
            <a:off x="8490523" y="250825"/>
            <a:ext cx="5052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0"/>
          <p:cNvSpPr txBox="1">
            <a:spLocks noGrp="1"/>
          </p:cNvSpPr>
          <p:nvPr>
            <p:ph type="subTitle" idx="1"/>
          </p:nvPr>
        </p:nvSpPr>
        <p:spPr>
          <a:xfrm>
            <a:off x="202850" y="537900"/>
            <a:ext cx="8607900" cy="98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Correlation &amp; Regression Analysis</a:t>
            </a:r>
            <a:endParaRPr>
              <a:solidFill>
                <a:schemeClr val="dk1"/>
              </a:solidFill>
            </a:endParaRPr>
          </a:p>
          <a:p>
            <a:pPr marL="0" lvl="0" indent="0" algn="l" rtl="0">
              <a:spcBef>
                <a:spcPts val="0"/>
              </a:spcBef>
              <a:spcAft>
                <a:spcPts val="0"/>
              </a:spcAft>
              <a:buNone/>
            </a:pPr>
            <a:r>
              <a:rPr lang="en" sz="1600">
                <a:solidFill>
                  <a:schemeClr val="dk1"/>
                </a:solidFill>
              </a:rPr>
              <a:t>Does closer distance lead to more bookings?</a:t>
            </a:r>
            <a:endParaRPr sz="1600">
              <a:solidFill>
                <a:schemeClr val="dk1"/>
              </a:solidFill>
            </a:endParaRPr>
          </a:p>
          <a:p>
            <a:pPr marL="0" lvl="0" indent="0" algn="l" rtl="0">
              <a:spcBef>
                <a:spcPts val="0"/>
              </a:spcBef>
              <a:spcAft>
                <a:spcPts val="0"/>
              </a:spcAft>
              <a:buNone/>
            </a:pPr>
            <a:endParaRPr>
              <a:solidFill>
                <a:schemeClr val="dk1"/>
              </a:solidFill>
            </a:endParaRPr>
          </a:p>
        </p:txBody>
      </p:sp>
      <p:sp>
        <p:nvSpPr>
          <p:cNvPr id="671" name="Google Shape;671;p70"/>
          <p:cNvSpPr txBox="1">
            <a:spLocks noGrp="1"/>
          </p:cNvSpPr>
          <p:nvPr>
            <p:ph type="body" idx="2"/>
          </p:nvPr>
        </p:nvSpPr>
        <p:spPr>
          <a:xfrm>
            <a:off x="378925" y="1720288"/>
            <a:ext cx="8644800" cy="3390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rgbClr val="000000"/>
              </a:solidFill>
            </a:endParaRPr>
          </a:p>
          <a:p>
            <a:pPr marL="0" lvl="0" indent="0" algn="l" rtl="0">
              <a:lnSpc>
                <a:spcPct val="115000"/>
              </a:lnSpc>
              <a:spcBef>
                <a:spcPts val="1200"/>
              </a:spcBef>
              <a:spcAft>
                <a:spcPts val="0"/>
              </a:spcAft>
              <a:buNone/>
            </a:pPr>
            <a:endParaRPr sz="1600"/>
          </a:p>
          <a:p>
            <a:pPr marL="0" lvl="0" indent="0" algn="l" rtl="0">
              <a:spcBef>
                <a:spcPts val="1200"/>
              </a:spcBef>
              <a:spcAft>
                <a:spcPts val="0"/>
              </a:spcAft>
              <a:buNone/>
            </a:pPr>
            <a:endParaRPr sz="1600"/>
          </a:p>
        </p:txBody>
      </p:sp>
      <p:pic>
        <p:nvPicPr>
          <p:cNvPr id="672" name="Google Shape;672;p70"/>
          <p:cNvPicPr preferRelativeResize="0"/>
          <p:nvPr/>
        </p:nvPicPr>
        <p:blipFill>
          <a:blip r:embed="rId3">
            <a:alphaModFix/>
          </a:blip>
          <a:stretch>
            <a:fillRect/>
          </a:stretch>
        </p:blipFill>
        <p:spPr>
          <a:xfrm>
            <a:off x="3856700" y="1796500"/>
            <a:ext cx="5090900" cy="3228925"/>
          </a:xfrm>
          <a:prstGeom prst="rect">
            <a:avLst/>
          </a:prstGeom>
          <a:noFill/>
          <a:ln>
            <a:noFill/>
          </a:ln>
        </p:spPr>
      </p:pic>
      <p:sp>
        <p:nvSpPr>
          <p:cNvPr id="673" name="Google Shape;673;p70"/>
          <p:cNvSpPr txBox="1"/>
          <p:nvPr/>
        </p:nvSpPr>
        <p:spPr>
          <a:xfrm>
            <a:off x="113850" y="1796500"/>
            <a:ext cx="3601500" cy="3228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dk2"/>
                </a:solidFill>
                <a:latin typeface="Livvic"/>
                <a:ea typeface="Livvic"/>
                <a:cs typeface="Livvic"/>
                <a:sym typeface="Livvic"/>
              </a:rPr>
              <a:t>Yes — Listings closer to the Eiffel Tower receive more bookings.</a:t>
            </a:r>
            <a:endParaRPr>
              <a:solidFill>
                <a:schemeClr val="dk2"/>
              </a:solidFill>
              <a:latin typeface="Livvic"/>
              <a:ea typeface="Livvic"/>
              <a:cs typeface="Livvic"/>
              <a:sym typeface="Livvic"/>
            </a:endParaRPr>
          </a:p>
          <a:p>
            <a:pPr marL="457200" lvl="0" indent="-317500" algn="just" rtl="0">
              <a:lnSpc>
                <a:spcPct val="115000"/>
              </a:lnSpc>
              <a:spcBef>
                <a:spcPts val="1200"/>
              </a:spcBef>
              <a:spcAft>
                <a:spcPts val="0"/>
              </a:spcAft>
              <a:buClr>
                <a:schemeClr val="dk2"/>
              </a:buClr>
              <a:buSzPts val="1400"/>
              <a:buChar char="●"/>
            </a:pPr>
            <a:r>
              <a:rPr lang="en">
                <a:solidFill>
                  <a:schemeClr val="dk2"/>
                </a:solidFill>
                <a:latin typeface="Livvic"/>
                <a:ea typeface="Livvic"/>
                <a:cs typeface="Livvic"/>
                <a:sym typeface="Livvic"/>
              </a:rPr>
              <a:t>The negative binomial model shows a significant negative effect of distance (coef = -0.0439, p &lt; 2e-16).</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latin typeface="Livvic"/>
                <a:ea typeface="Livvic"/>
                <a:cs typeface="Livvic"/>
                <a:sym typeface="Livvic"/>
              </a:rPr>
              <a:t>The red line in the plot shows predicted bookings decrease as distance increases.</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Distance matters, but it explains only a small portion of variation in bookings (pseudo R² ≈ 0.005).</a:t>
            </a:r>
            <a:endParaRPr>
              <a:solidFill>
                <a:schemeClr val="dk2"/>
              </a:solidFill>
              <a:latin typeface="Livvic"/>
              <a:ea typeface="Livvic"/>
              <a:cs typeface="Livvic"/>
              <a:sym typeface="Livvic"/>
            </a:endParaRPr>
          </a:p>
          <a:p>
            <a:pPr marL="0" lvl="0" indent="0" algn="l" rtl="0">
              <a:spcBef>
                <a:spcPts val="1200"/>
              </a:spcBef>
              <a:spcAft>
                <a:spcPts val="0"/>
              </a:spcAft>
              <a:buNone/>
            </a:pPr>
            <a:endParaRPr sz="1600">
              <a:solidFill>
                <a:schemeClr val="dk1"/>
              </a:solidFill>
              <a:latin typeface="Livvic"/>
              <a:ea typeface="Livvic"/>
              <a:cs typeface="Livvic"/>
              <a:sym typeface="Livvic"/>
            </a:endParaRPr>
          </a:p>
        </p:txBody>
      </p:sp>
      <p:sp>
        <p:nvSpPr>
          <p:cNvPr id="674" name="Google Shape;674;p70"/>
          <p:cNvSpPr txBox="1">
            <a:spLocks noGrp="1"/>
          </p:cNvSpPr>
          <p:nvPr>
            <p:ph type="sldNum" idx="12"/>
          </p:nvPr>
        </p:nvSpPr>
        <p:spPr>
          <a:xfrm>
            <a:off x="8490524" y="250825"/>
            <a:ext cx="4572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17</a:t>
            </a:fld>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1"/>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680" name="Google Shape;680;p71"/>
          <p:cNvPicPr preferRelativeResize="0"/>
          <p:nvPr/>
        </p:nvPicPr>
        <p:blipFill>
          <a:blip r:embed="rId3">
            <a:alphaModFix/>
          </a:blip>
          <a:stretch>
            <a:fillRect/>
          </a:stretch>
        </p:blipFill>
        <p:spPr>
          <a:xfrm>
            <a:off x="3653226" y="633025"/>
            <a:ext cx="5344776" cy="3877451"/>
          </a:xfrm>
          <a:prstGeom prst="rect">
            <a:avLst/>
          </a:prstGeom>
          <a:noFill/>
          <a:ln>
            <a:noFill/>
          </a:ln>
        </p:spPr>
      </p:pic>
      <p:sp>
        <p:nvSpPr>
          <p:cNvPr id="681" name="Google Shape;681;p71"/>
          <p:cNvSpPr txBox="1"/>
          <p:nvPr/>
        </p:nvSpPr>
        <p:spPr>
          <a:xfrm>
            <a:off x="248375" y="633000"/>
            <a:ext cx="3198000" cy="3877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400"/>
              </a:spcBef>
              <a:spcAft>
                <a:spcPts val="0"/>
              </a:spcAft>
              <a:buNone/>
            </a:pPr>
            <a:r>
              <a:rPr lang="en">
                <a:solidFill>
                  <a:schemeClr val="dk2"/>
                </a:solidFill>
                <a:latin typeface="Livvic"/>
                <a:ea typeface="Livvic"/>
                <a:cs typeface="Livvic"/>
                <a:sym typeface="Livvic"/>
              </a:rPr>
              <a:t>Distribution of Listings by Distance</a:t>
            </a:r>
            <a:endParaRPr>
              <a:solidFill>
                <a:schemeClr val="dk2"/>
              </a:solidFill>
              <a:latin typeface="Livvic"/>
              <a:ea typeface="Livvic"/>
              <a:cs typeface="Livvic"/>
              <a:sym typeface="Livvic"/>
            </a:endParaRPr>
          </a:p>
          <a:p>
            <a:pPr marL="457200" lvl="0" indent="-317500" algn="just" rtl="0">
              <a:lnSpc>
                <a:spcPct val="115000"/>
              </a:lnSpc>
              <a:spcBef>
                <a:spcPts val="1200"/>
              </a:spcBef>
              <a:spcAft>
                <a:spcPts val="0"/>
              </a:spcAft>
              <a:buClr>
                <a:schemeClr val="dk2"/>
              </a:buClr>
              <a:buSzPts val="1400"/>
              <a:buChar char="●"/>
            </a:pPr>
            <a:r>
              <a:rPr lang="en">
                <a:solidFill>
                  <a:schemeClr val="dk2"/>
                </a:solidFill>
                <a:latin typeface="Livvic"/>
                <a:ea typeface="Livvic"/>
                <a:cs typeface="Livvic"/>
                <a:sym typeface="Livvic"/>
              </a:rPr>
              <a:t>Most Airbnb listings are located between 3 to 6 km from the Eiffel Tower.</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latin typeface="Livvic"/>
                <a:ea typeface="Livvic"/>
                <a:cs typeface="Livvic"/>
                <a:sym typeface="Livvic"/>
              </a:rPr>
              <a:t>This provides a reliable sample for evaluating how distance impacts bookings.</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latin typeface="Livvic"/>
                <a:ea typeface="Livvic"/>
                <a:cs typeface="Livvic"/>
                <a:sym typeface="Livvic"/>
              </a:rPr>
              <a:t>Ensures that our model’s negative relationship between distance and reviews per month is not skewed by sparse data at extreme distances.</a:t>
            </a:r>
            <a:endParaRPr>
              <a:solidFill>
                <a:schemeClr val="dk2"/>
              </a:solidFill>
              <a:latin typeface="Livvic"/>
              <a:ea typeface="Livvic"/>
              <a:cs typeface="Livvic"/>
              <a:sym typeface="Livvic"/>
            </a:endParaRPr>
          </a:p>
        </p:txBody>
      </p:sp>
      <p:sp>
        <p:nvSpPr>
          <p:cNvPr id="682" name="Google Shape;682;p71"/>
          <p:cNvSpPr txBox="1">
            <a:spLocks noGrp="1"/>
          </p:cNvSpPr>
          <p:nvPr>
            <p:ph type="sldNum" idx="12"/>
          </p:nvPr>
        </p:nvSpPr>
        <p:spPr>
          <a:xfrm>
            <a:off x="8490524" y="250825"/>
            <a:ext cx="4701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subTitle" idx="1"/>
          </p:nvPr>
        </p:nvSpPr>
        <p:spPr>
          <a:xfrm>
            <a:off x="333300" y="537900"/>
            <a:ext cx="8060400" cy="98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100" b="1">
                <a:solidFill>
                  <a:srgbClr val="783F04"/>
                </a:solidFill>
                <a:latin typeface="Hepta Slab"/>
                <a:ea typeface="Hepta Slab"/>
                <a:cs typeface="Hepta Slab"/>
                <a:sym typeface="Hepta Slab"/>
              </a:rPr>
              <a:t>Correlation &amp; Regression Analysis</a:t>
            </a:r>
            <a:endParaRPr sz="3100" b="1">
              <a:solidFill>
                <a:srgbClr val="783F04"/>
              </a:solidFill>
              <a:latin typeface="Hepta Slab"/>
              <a:ea typeface="Hepta Slab"/>
              <a:cs typeface="Hepta Slab"/>
              <a:sym typeface="Hepta Slab"/>
            </a:endParaRPr>
          </a:p>
          <a:p>
            <a:pPr marL="0" lvl="0" indent="0" algn="l" rtl="0">
              <a:spcBef>
                <a:spcPts val="1000"/>
              </a:spcBef>
              <a:spcAft>
                <a:spcPts val="0"/>
              </a:spcAft>
              <a:buNone/>
            </a:pPr>
            <a:r>
              <a:rPr lang="en" sz="1700">
                <a:solidFill>
                  <a:schemeClr val="dk1"/>
                </a:solidFill>
              </a:rPr>
              <a:t>D</a:t>
            </a:r>
            <a:r>
              <a:rPr lang="en" sz="1600">
                <a:solidFill>
                  <a:schemeClr val="dk1"/>
                </a:solidFill>
                <a:latin typeface="Livvic"/>
                <a:ea typeface="Livvic"/>
                <a:cs typeface="Livvic"/>
                <a:sym typeface="Livvic"/>
              </a:rPr>
              <a:t>oes too much competition reduce occupancy?</a:t>
            </a:r>
            <a:endParaRPr sz="3100" b="1">
              <a:solidFill>
                <a:srgbClr val="783F04"/>
              </a:solidFill>
              <a:latin typeface="Hepta Slab"/>
              <a:ea typeface="Hepta Slab"/>
              <a:cs typeface="Hepta Slab"/>
              <a:sym typeface="Hepta Slab"/>
            </a:endParaRPr>
          </a:p>
        </p:txBody>
      </p:sp>
      <p:sp>
        <p:nvSpPr>
          <p:cNvPr id="688" name="Google Shape;688;p72"/>
          <p:cNvSpPr txBox="1">
            <a:spLocks noGrp="1"/>
          </p:cNvSpPr>
          <p:nvPr>
            <p:ph type="body" idx="2"/>
          </p:nvPr>
        </p:nvSpPr>
        <p:spPr>
          <a:xfrm>
            <a:off x="378925" y="1720288"/>
            <a:ext cx="8644800" cy="3390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rgbClr val="000000"/>
              </a:solidFill>
            </a:endParaRPr>
          </a:p>
          <a:p>
            <a:pPr marL="0" lvl="0" indent="0" algn="l" rtl="0">
              <a:lnSpc>
                <a:spcPct val="115000"/>
              </a:lnSpc>
              <a:spcBef>
                <a:spcPts val="1200"/>
              </a:spcBef>
              <a:spcAft>
                <a:spcPts val="0"/>
              </a:spcAft>
              <a:buNone/>
            </a:pPr>
            <a:endParaRPr sz="1600"/>
          </a:p>
          <a:p>
            <a:pPr marL="0" lvl="0" indent="0" algn="l" rtl="0">
              <a:spcBef>
                <a:spcPts val="1200"/>
              </a:spcBef>
              <a:spcAft>
                <a:spcPts val="0"/>
              </a:spcAft>
              <a:buNone/>
            </a:pPr>
            <a:endParaRPr sz="1600"/>
          </a:p>
        </p:txBody>
      </p:sp>
      <p:pic>
        <p:nvPicPr>
          <p:cNvPr id="689" name="Google Shape;689;p72"/>
          <p:cNvPicPr preferRelativeResize="0"/>
          <p:nvPr/>
        </p:nvPicPr>
        <p:blipFill>
          <a:blip r:embed="rId3">
            <a:alphaModFix/>
          </a:blip>
          <a:stretch>
            <a:fillRect/>
          </a:stretch>
        </p:blipFill>
        <p:spPr>
          <a:xfrm>
            <a:off x="4336275" y="1720300"/>
            <a:ext cx="4687450" cy="3390301"/>
          </a:xfrm>
          <a:prstGeom prst="rect">
            <a:avLst/>
          </a:prstGeom>
          <a:noFill/>
          <a:ln>
            <a:noFill/>
          </a:ln>
        </p:spPr>
      </p:pic>
      <p:sp>
        <p:nvSpPr>
          <p:cNvPr id="690" name="Google Shape;690;p72"/>
          <p:cNvSpPr txBox="1"/>
          <p:nvPr/>
        </p:nvSpPr>
        <p:spPr>
          <a:xfrm>
            <a:off x="258725" y="1720300"/>
            <a:ext cx="3963600" cy="3390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dk2"/>
                </a:solidFill>
                <a:latin typeface="Livvic"/>
                <a:ea typeface="Livvic"/>
                <a:cs typeface="Livvic"/>
                <a:sym typeface="Livvic"/>
              </a:rPr>
              <a:t>Yes — Hosts with more listings tend to have lower occupancy rates.</a:t>
            </a:r>
            <a:endParaRPr>
              <a:solidFill>
                <a:schemeClr val="dk2"/>
              </a:solidFill>
              <a:latin typeface="Livvic"/>
              <a:ea typeface="Livvic"/>
              <a:cs typeface="Livvic"/>
              <a:sym typeface="Livvic"/>
            </a:endParaRPr>
          </a:p>
          <a:p>
            <a:pPr marL="457200" lvl="0" indent="-317500" algn="just" rtl="0">
              <a:lnSpc>
                <a:spcPct val="115000"/>
              </a:lnSpc>
              <a:spcBef>
                <a:spcPts val="1200"/>
              </a:spcBef>
              <a:spcAft>
                <a:spcPts val="0"/>
              </a:spcAft>
              <a:buClr>
                <a:schemeClr val="dk2"/>
              </a:buClr>
              <a:buSzPts val="1400"/>
              <a:buChar char="●"/>
            </a:pPr>
            <a:r>
              <a:rPr lang="en">
                <a:solidFill>
                  <a:schemeClr val="dk2"/>
                </a:solidFill>
                <a:latin typeface="Livvic"/>
                <a:ea typeface="Livvic"/>
                <a:cs typeface="Livvic"/>
                <a:sym typeface="Livvic"/>
              </a:rPr>
              <a:t>Both linear and beta regression show a significant negative relationship between host listing count and occupancy.</a:t>
            </a:r>
            <a:endParaRPr>
              <a:solidFill>
                <a:schemeClr val="dk2"/>
              </a:solidFill>
              <a:latin typeface="Livvic"/>
              <a:ea typeface="Livvic"/>
              <a:cs typeface="Livvic"/>
              <a:sym typeface="Livvic"/>
            </a:endParaRPr>
          </a:p>
          <a:p>
            <a:pPr marL="914400" lvl="1" indent="-317500" algn="just" rtl="0">
              <a:lnSpc>
                <a:spcPct val="115000"/>
              </a:lnSpc>
              <a:spcBef>
                <a:spcPts val="0"/>
              </a:spcBef>
              <a:spcAft>
                <a:spcPts val="0"/>
              </a:spcAft>
              <a:buClr>
                <a:schemeClr val="dk2"/>
              </a:buClr>
              <a:buSzPts val="1400"/>
              <a:buChar char="○"/>
            </a:pPr>
            <a:r>
              <a:rPr lang="en">
                <a:solidFill>
                  <a:schemeClr val="dk2"/>
                </a:solidFill>
                <a:latin typeface="Livvic"/>
                <a:ea typeface="Livvic"/>
                <a:cs typeface="Livvic"/>
                <a:sym typeface="Livvic"/>
              </a:rPr>
              <a:t>Linear coef: -0.00053, Beta coef: -0.00109 (both p &lt; 2e-16)</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latin typeface="Livvic"/>
                <a:ea typeface="Livvic"/>
                <a:cs typeface="Livvic"/>
                <a:sym typeface="Livvic"/>
              </a:rPr>
              <a:t>The scatterplot (right) shows occupancy declines as host listing count increases.</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Suggests over-saturation or diluted attention may reduce booking performance.</a:t>
            </a:r>
            <a:endParaRPr>
              <a:solidFill>
                <a:schemeClr val="dk2"/>
              </a:solidFill>
              <a:latin typeface="Livvic"/>
              <a:ea typeface="Livvic"/>
              <a:cs typeface="Livvic"/>
              <a:sym typeface="Livvic"/>
            </a:endParaRPr>
          </a:p>
          <a:p>
            <a:pPr marL="0" lvl="0" indent="0" algn="l" rtl="0">
              <a:spcBef>
                <a:spcPts val="1200"/>
              </a:spcBef>
              <a:spcAft>
                <a:spcPts val="0"/>
              </a:spcAft>
              <a:buNone/>
            </a:pPr>
            <a:endParaRPr sz="1600">
              <a:solidFill>
                <a:schemeClr val="dk1"/>
              </a:solidFill>
              <a:latin typeface="Livvic"/>
              <a:ea typeface="Livvic"/>
              <a:cs typeface="Livvic"/>
              <a:sym typeface="Livvic"/>
            </a:endParaRPr>
          </a:p>
        </p:txBody>
      </p:sp>
      <p:sp>
        <p:nvSpPr>
          <p:cNvPr id="691" name="Google Shape;691;p72"/>
          <p:cNvSpPr txBox="1">
            <a:spLocks noGrp="1"/>
          </p:cNvSpPr>
          <p:nvPr>
            <p:ph type="sldNum" idx="12"/>
          </p:nvPr>
        </p:nvSpPr>
        <p:spPr>
          <a:xfrm>
            <a:off x="8490524" y="250825"/>
            <a:ext cx="4611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19</a:t>
            </a:fld>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5"/>
          <p:cNvSpPr txBox="1">
            <a:spLocks noGrp="1"/>
          </p:cNvSpPr>
          <p:nvPr>
            <p:ph type="subTitle" idx="1"/>
          </p:nvPr>
        </p:nvSpPr>
        <p:spPr>
          <a:xfrm>
            <a:off x="2553450" y="1970850"/>
            <a:ext cx="4037100" cy="120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800"/>
              <a:t>Part - I</a:t>
            </a:r>
            <a:endParaRPr sz="6800"/>
          </a:p>
        </p:txBody>
      </p:sp>
      <p:sp>
        <p:nvSpPr>
          <p:cNvPr id="531" name="Google Shape;531;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3"/>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697" name="Google Shape;697;p73"/>
          <p:cNvPicPr preferRelativeResize="0"/>
          <p:nvPr/>
        </p:nvPicPr>
        <p:blipFill>
          <a:blip r:embed="rId3">
            <a:alphaModFix/>
          </a:blip>
          <a:stretch>
            <a:fillRect/>
          </a:stretch>
        </p:blipFill>
        <p:spPr>
          <a:xfrm>
            <a:off x="4129301" y="633025"/>
            <a:ext cx="4858349" cy="3877451"/>
          </a:xfrm>
          <a:prstGeom prst="rect">
            <a:avLst/>
          </a:prstGeom>
          <a:noFill/>
          <a:ln>
            <a:noFill/>
          </a:ln>
        </p:spPr>
      </p:pic>
      <p:sp>
        <p:nvSpPr>
          <p:cNvPr id="698" name="Google Shape;698;p73"/>
          <p:cNvSpPr txBox="1"/>
          <p:nvPr/>
        </p:nvSpPr>
        <p:spPr>
          <a:xfrm>
            <a:off x="320825" y="633025"/>
            <a:ext cx="3467100" cy="3829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a:solidFill>
                  <a:schemeClr val="dk2"/>
                </a:solidFill>
                <a:latin typeface="Livvic"/>
                <a:ea typeface="Livvic"/>
                <a:cs typeface="Livvic"/>
                <a:sym typeface="Livvic"/>
              </a:rPr>
              <a:t>Insight:</a:t>
            </a:r>
            <a:endParaRPr>
              <a:solidFill>
                <a:schemeClr val="dk2"/>
              </a:solidFill>
              <a:latin typeface="Livvic"/>
              <a:ea typeface="Livvic"/>
              <a:cs typeface="Livvic"/>
              <a:sym typeface="Livvic"/>
            </a:endParaRPr>
          </a:p>
          <a:p>
            <a:pPr marL="457200" lvl="0" indent="-317500" algn="just" rtl="0">
              <a:lnSpc>
                <a:spcPct val="115000"/>
              </a:lnSpc>
              <a:spcBef>
                <a:spcPts val="1200"/>
              </a:spcBef>
              <a:spcAft>
                <a:spcPts val="0"/>
              </a:spcAft>
              <a:buClr>
                <a:schemeClr val="dk2"/>
              </a:buClr>
              <a:buSzPts val="1400"/>
              <a:buChar char="●"/>
            </a:pPr>
            <a:r>
              <a:rPr lang="en">
                <a:solidFill>
                  <a:schemeClr val="dk2"/>
                </a:solidFill>
                <a:latin typeface="Livvic"/>
                <a:ea typeface="Livvic"/>
                <a:cs typeface="Livvic"/>
                <a:sym typeface="Livvic"/>
              </a:rPr>
              <a:t>Single-listing hosts have a higher median occupancy rate than those with multiple listings.</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latin typeface="Livvic"/>
                <a:ea typeface="Livvic"/>
                <a:cs typeface="Livvic"/>
                <a:sym typeface="Livvic"/>
              </a:rPr>
              <a:t>Multi-listing hosts show more variability and generally lower occupancy.</a:t>
            </a:r>
            <a:endParaRPr>
              <a:solidFill>
                <a:schemeClr val="dk2"/>
              </a:solidFill>
              <a:latin typeface="Livvic"/>
              <a:ea typeface="Livvic"/>
              <a:cs typeface="Livvic"/>
              <a:sym typeface="Livvic"/>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latin typeface="Livvic"/>
                <a:ea typeface="Livvic"/>
                <a:cs typeface="Livvic"/>
                <a:sym typeface="Livvic"/>
              </a:rPr>
              <a:t>This supports the idea that increased competition from the same host can reduce performance per listing, possibly due to less personalized attention or market dilution.</a:t>
            </a:r>
            <a:endParaRPr>
              <a:solidFill>
                <a:schemeClr val="dk2"/>
              </a:solidFill>
              <a:latin typeface="Livvic"/>
              <a:ea typeface="Livvic"/>
              <a:cs typeface="Livvic"/>
              <a:sym typeface="Livvic"/>
            </a:endParaRPr>
          </a:p>
        </p:txBody>
      </p:sp>
      <p:sp>
        <p:nvSpPr>
          <p:cNvPr id="699" name="Google Shape;699;p73"/>
          <p:cNvSpPr txBox="1">
            <a:spLocks noGrp="1"/>
          </p:cNvSpPr>
          <p:nvPr>
            <p:ph type="sldNum" idx="12"/>
          </p:nvPr>
        </p:nvSpPr>
        <p:spPr>
          <a:xfrm>
            <a:off x="8490524" y="250825"/>
            <a:ext cx="4971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4"/>
          <p:cNvSpPr txBox="1">
            <a:spLocks noGrp="1"/>
          </p:cNvSpPr>
          <p:nvPr>
            <p:ph type="subTitle" idx="1"/>
          </p:nvPr>
        </p:nvSpPr>
        <p:spPr>
          <a:xfrm>
            <a:off x="791150" y="522625"/>
            <a:ext cx="62121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Mean Occupancy Rate</a:t>
            </a:r>
            <a:endParaRPr>
              <a:solidFill>
                <a:schemeClr val="dk1"/>
              </a:solidFill>
            </a:endParaRPr>
          </a:p>
        </p:txBody>
      </p:sp>
      <p:sp>
        <p:nvSpPr>
          <p:cNvPr id="705" name="Google Shape;705;p74"/>
          <p:cNvSpPr txBox="1">
            <a:spLocks noGrp="1"/>
          </p:cNvSpPr>
          <p:nvPr>
            <p:ph type="body" idx="2"/>
          </p:nvPr>
        </p:nvSpPr>
        <p:spPr>
          <a:xfrm>
            <a:off x="149475" y="1793625"/>
            <a:ext cx="4352100" cy="3086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Entire Home : Highest occupancy (~75%) in tourist zones like Louvre &amp; Opéra which is ideal for premium pricing.</a:t>
            </a:r>
            <a:endParaRPr sz="1400"/>
          </a:p>
          <a:p>
            <a:pPr marL="457200" lvl="0" indent="-317500" algn="l" rtl="0">
              <a:spcBef>
                <a:spcPts val="0"/>
              </a:spcBef>
              <a:spcAft>
                <a:spcPts val="0"/>
              </a:spcAft>
              <a:buSzPts val="1400"/>
              <a:buChar char="●"/>
            </a:pPr>
            <a:r>
              <a:rPr lang="en" sz="1400"/>
              <a:t>Private Rooms : Steady demand (~50%) in residential areas (Ménilmontant) which could be optimized for long-term stays.</a:t>
            </a:r>
            <a:endParaRPr sz="1400"/>
          </a:p>
          <a:p>
            <a:pPr marL="457200" lvl="0" indent="-317500" algn="l" rtl="0">
              <a:spcBef>
                <a:spcPts val="0"/>
              </a:spcBef>
              <a:spcAft>
                <a:spcPts val="0"/>
              </a:spcAft>
              <a:buSzPts val="1400"/>
              <a:buChar char="●"/>
            </a:pPr>
            <a:r>
              <a:rPr lang="en" sz="1400"/>
              <a:t>Shared Rooms : Niche high-occupancy (~80% in Bourse). These usually  target budget travelers and interns.</a:t>
            </a:r>
            <a:endParaRPr sz="1400"/>
          </a:p>
          <a:p>
            <a:pPr marL="457200" lvl="0" indent="-317500" algn="l" rtl="0">
              <a:spcBef>
                <a:spcPts val="0"/>
              </a:spcBef>
              <a:spcAft>
                <a:spcPts val="0"/>
              </a:spcAft>
              <a:buSzPts val="1400"/>
              <a:buChar char="●"/>
            </a:pPr>
            <a:r>
              <a:rPr lang="en" sz="1400"/>
              <a:t>Hotel rooms : Lowest occupancy (~25%). Tourists avoid in luxury areas (Élysée). </a:t>
            </a:r>
            <a:endParaRPr sz="1400"/>
          </a:p>
        </p:txBody>
      </p:sp>
      <p:sp>
        <p:nvSpPr>
          <p:cNvPr id="706" name="Google Shape;706;p74"/>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07" name="Google Shape;707;p74"/>
          <p:cNvPicPr preferRelativeResize="0"/>
          <p:nvPr/>
        </p:nvPicPr>
        <p:blipFill rotWithShape="1">
          <a:blip r:embed="rId3">
            <a:alphaModFix/>
          </a:blip>
          <a:srcRect b="-12726"/>
          <a:stretch/>
        </p:blipFill>
        <p:spPr>
          <a:xfrm>
            <a:off x="4601075" y="1732075"/>
            <a:ext cx="4183976" cy="3458625"/>
          </a:xfrm>
          <a:prstGeom prst="rect">
            <a:avLst/>
          </a:prstGeom>
          <a:noFill/>
          <a:ln>
            <a:noFill/>
          </a:ln>
        </p:spPr>
      </p:pic>
      <p:sp>
        <p:nvSpPr>
          <p:cNvPr id="708" name="Google Shape;708;p74"/>
          <p:cNvSpPr txBox="1">
            <a:spLocks noGrp="1"/>
          </p:cNvSpPr>
          <p:nvPr>
            <p:ph type="sldNum" idx="12"/>
          </p:nvPr>
        </p:nvSpPr>
        <p:spPr>
          <a:xfrm>
            <a:off x="8490524" y="250825"/>
            <a:ext cx="4611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21</a:t>
            </a:fld>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75"/>
          <p:cNvSpPr txBox="1">
            <a:spLocks noGrp="1"/>
          </p:cNvSpPr>
          <p:nvPr>
            <p:ph type="subTitle" idx="1"/>
          </p:nvPr>
        </p:nvSpPr>
        <p:spPr>
          <a:xfrm>
            <a:off x="791150" y="522625"/>
            <a:ext cx="61938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Mean Occupancy Rate</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714" name="Google Shape;714;p75"/>
          <p:cNvSpPr txBox="1">
            <a:spLocks noGrp="1"/>
          </p:cNvSpPr>
          <p:nvPr>
            <p:ph type="body" idx="2"/>
          </p:nvPr>
        </p:nvSpPr>
        <p:spPr>
          <a:xfrm>
            <a:off x="193425" y="1714500"/>
            <a:ext cx="5020500" cy="28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Top 5 investment opportunities for hosts</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 sz="1300"/>
              <a:t>Shared Rooms have had an advantage over the other types of rooms in these places.</a:t>
            </a:r>
            <a:endParaRPr sz="1300"/>
          </a:p>
          <a:p>
            <a:pPr marL="457200" lvl="0" indent="-311150" algn="l" rtl="0">
              <a:spcBef>
                <a:spcPts val="0"/>
              </a:spcBef>
              <a:spcAft>
                <a:spcPts val="0"/>
              </a:spcAft>
              <a:buSzPts val="1300"/>
              <a:buChar char="●"/>
            </a:pPr>
            <a:r>
              <a:rPr lang="en" sz="1300"/>
              <a:t>Elysee, Opera, Palais-Bourbon and luxembourg have been occupied the most because of its close proximity to tourist attractions.</a:t>
            </a:r>
            <a:endParaRPr sz="1300"/>
          </a:p>
          <a:p>
            <a:pPr marL="457200" lvl="0" indent="-311150" algn="l" rtl="0">
              <a:spcBef>
                <a:spcPts val="0"/>
              </a:spcBef>
              <a:spcAft>
                <a:spcPts val="0"/>
              </a:spcAft>
              <a:buSzPts val="1300"/>
              <a:buChar char="●"/>
            </a:pPr>
            <a:r>
              <a:rPr lang="en" sz="1300"/>
              <a:t>Bourse’s high occupancy rate is likely due to the financial district attracting work/trips.</a:t>
            </a:r>
            <a:endParaRPr sz="1300"/>
          </a:p>
          <a:p>
            <a:pPr marL="457200" lvl="0" indent="-311150" algn="l" rtl="0">
              <a:spcBef>
                <a:spcPts val="0"/>
              </a:spcBef>
              <a:spcAft>
                <a:spcPts val="0"/>
              </a:spcAft>
              <a:buSzPts val="1300"/>
              <a:buChar char="●"/>
            </a:pPr>
            <a:r>
              <a:rPr lang="en" sz="1300"/>
              <a:t>Even though there is high demand in Elysee, there is low supply of rooms in Elysee.</a:t>
            </a:r>
            <a:endParaRPr sz="1300"/>
          </a:p>
        </p:txBody>
      </p:sp>
      <p:pic>
        <p:nvPicPr>
          <p:cNvPr id="715" name="Google Shape;715;p75" title="Screenshot 2025-05-05 at 13.24.55.png"/>
          <p:cNvPicPr preferRelativeResize="0"/>
          <p:nvPr/>
        </p:nvPicPr>
        <p:blipFill>
          <a:blip r:embed="rId3">
            <a:alphaModFix/>
          </a:blip>
          <a:stretch>
            <a:fillRect/>
          </a:stretch>
        </p:blipFill>
        <p:spPr>
          <a:xfrm>
            <a:off x="5325050" y="2417875"/>
            <a:ext cx="3492074" cy="1336450"/>
          </a:xfrm>
          <a:prstGeom prst="rect">
            <a:avLst/>
          </a:prstGeom>
          <a:noFill/>
          <a:ln>
            <a:noFill/>
          </a:ln>
        </p:spPr>
      </p:pic>
      <p:sp>
        <p:nvSpPr>
          <p:cNvPr id="716" name="Google Shape;716;p75"/>
          <p:cNvSpPr txBox="1">
            <a:spLocks noGrp="1"/>
          </p:cNvSpPr>
          <p:nvPr>
            <p:ph type="sldNum" idx="12"/>
          </p:nvPr>
        </p:nvSpPr>
        <p:spPr>
          <a:xfrm>
            <a:off x="8490524" y="250825"/>
            <a:ext cx="4347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22</a:t>
            </a:fld>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6"/>
          <p:cNvSpPr txBox="1">
            <a:spLocks noGrp="1"/>
          </p:cNvSpPr>
          <p:nvPr>
            <p:ph type="subTitle" idx="1"/>
          </p:nvPr>
        </p:nvSpPr>
        <p:spPr>
          <a:xfrm>
            <a:off x="791150" y="522625"/>
            <a:ext cx="74457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Heat Map of Occupation</a:t>
            </a:r>
            <a:endParaRPr>
              <a:solidFill>
                <a:schemeClr val="dk1"/>
              </a:solidFill>
            </a:endParaRPr>
          </a:p>
        </p:txBody>
      </p:sp>
      <p:sp>
        <p:nvSpPr>
          <p:cNvPr id="722" name="Google Shape;722;p76"/>
          <p:cNvSpPr txBox="1">
            <a:spLocks noGrp="1"/>
          </p:cNvSpPr>
          <p:nvPr>
            <p:ph type="body" idx="2"/>
          </p:nvPr>
        </p:nvSpPr>
        <p:spPr>
          <a:xfrm>
            <a:off x="228600" y="1740875"/>
            <a:ext cx="5451000" cy="3007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Elysee (95%), Bourse (90%), and Opera (84%) show unusually high shared-room demand—likely from business travelers and luxury seekers.</a:t>
            </a:r>
            <a:endParaRPr sz="1400"/>
          </a:p>
          <a:p>
            <a:pPr marL="457200" lvl="0" indent="-317500" algn="l" rtl="0">
              <a:spcBef>
                <a:spcPts val="0"/>
              </a:spcBef>
              <a:spcAft>
                <a:spcPts val="0"/>
              </a:spcAft>
              <a:buSzPts val="1400"/>
              <a:buChar char="●"/>
            </a:pPr>
            <a:r>
              <a:rPr lang="en" sz="1400"/>
              <a:t>Menilmontant (8%) and Buttes-Chaumont (12%) have disastrous hotel occupancy</a:t>
            </a:r>
            <a:endParaRPr sz="1400"/>
          </a:p>
          <a:p>
            <a:pPr marL="457200" lvl="0" indent="-317500" algn="l" rtl="0">
              <a:spcBef>
                <a:spcPts val="0"/>
              </a:spcBef>
              <a:spcAft>
                <a:spcPts val="0"/>
              </a:spcAft>
              <a:buSzPts val="1400"/>
              <a:buChar char="●"/>
            </a:pPr>
            <a:r>
              <a:rPr lang="en" sz="1400"/>
              <a:t>Buttes-Montmartre (84%) and Louvre (75%) perform best for entire homes, but shared rooms compete closely (82% vs. 84%).</a:t>
            </a:r>
            <a:endParaRPr sz="1400"/>
          </a:p>
          <a:p>
            <a:pPr marL="457200" lvl="0" indent="-317500" algn="l" rtl="0">
              <a:spcBef>
                <a:spcPts val="0"/>
              </a:spcBef>
              <a:spcAft>
                <a:spcPts val="0"/>
              </a:spcAft>
              <a:buSzPts val="1400"/>
              <a:buChar char="●"/>
            </a:pPr>
            <a:r>
              <a:rPr lang="en" sz="1400"/>
              <a:t>Bourse’s 90% occupancy suggests untapped demand for budget-friendly work stays (interns, contractors).</a:t>
            </a:r>
            <a:endParaRPr sz="1400"/>
          </a:p>
        </p:txBody>
      </p:sp>
      <p:pic>
        <p:nvPicPr>
          <p:cNvPr id="723" name="Google Shape;723;p76"/>
          <p:cNvPicPr preferRelativeResize="0"/>
          <p:nvPr/>
        </p:nvPicPr>
        <p:blipFill>
          <a:blip r:embed="rId3">
            <a:alphaModFix/>
          </a:blip>
          <a:stretch>
            <a:fillRect/>
          </a:stretch>
        </p:blipFill>
        <p:spPr>
          <a:xfrm>
            <a:off x="5829325" y="1740875"/>
            <a:ext cx="2920476" cy="3007075"/>
          </a:xfrm>
          <a:prstGeom prst="rect">
            <a:avLst/>
          </a:prstGeom>
          <a:noFill/>
          <a:ln>
            <a:noFill/>
          </a:ln>
        </p:spPr>
      </p:pic>
      <p:sp>
        <p:nvSpPr>
          <p:cNvPr id="724" name="Google Shape;724;p76"/>
          <p:cNvSpPr txBox="1">
            <a:spLocks noGrp="1"/>
          </p:cNvSpPr>
          <p:nvPr>
            <p:ph type="sldNum" idx="12"/>
          </p:nvPr>
        </p:nvSpPr>
        <p:spPr>
          <a:xfrm>
            <a:off x="8490524" y="250825"/>
            <a:ext cx="4524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23</a:t>
            </a:fld>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7"/>
          <p:cNvSpPr txBox="1">
            <a:spLocks noGrp="1"/>
          </p:cNvSpPr>
          <p:nvPr>
            <p:ph type="subTitle" idx="1"/>
          </p:nvPr>
        </p:nvSpPr>
        <p:spPr>
          <a:xfrm>
            <a:off x="791150" y="522625"/>
            <a:ext cx="66573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Occupancy Rate Ranking</a:t>
            </a:r>
            <a:endParaRPr>
              <a:solidFill>
                <a:schemeClr val="dk1"/>
              </a:solidFill>
            </a:endParaRPr>
          </a:p>
        </p:txBody>
      </p:sp>
      <p:sp>
        <p:nvSpPr>
          <p:cNvPr id="730" name="Google Shape;730;p77"/>
          <p:cNvSpPr txBox="1">
            <a:spLocks noGrp="1"/>
          </p:cNvSpPr>
          <p:nvPr>
            <p:ph type="body" idx="2"/>
          </p:nvPr>
        </p:nvSpPr>
        <p:spPr>
          <a:xfrm>
            <a:off x="182825" y="1767250"/>
            <a:ext cx="4617900" cy="32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Top Performers:</a:t>
            </a:r>
            <a:endParaRPr sz="1300"/>
          </a:p>
          <a:p>
            <a:pPr marL="457200" lvl="0" indent="-311150" algn="l" rtl="0">
              <a:spcBef>
                <a:spcPts val="0"/>
              </a:spcBef>
              <a:spcAft>
                <a:spcPts val="0"/>
              </a:spcAft>
              <a:buSzPts val="1300"/>
              <a:buChar char="●"/>
            </a:pPr>
            <a:r>
              <a:rPr lang="en" sz="1300"/>
              <a:t>The top 5 performers have charms like nightlife experience, tourist hotspots with high demand for entire homes and suburban charm that attracts long-term stays.</a:t>
            </a:r>
            <a:endParaRPr sz="1300"/>
          </a:p>
          <a:p>
            <a:pPr marL="457200" lvl="0" indent="-311150" algn="l" rtl="0">
              <a:spcBef>
                <a:spcPts val="0"/>
              </a:spcBef>
              <a:spcAft>
                <a:spcPts val="0"/>
              </a:spcAft>
              <a:buSzPts val="1300"/>
              <a:buChar char="●"/>
            </a:pPr>
            <a:r>
              <a:rPr lang="en" sz="1300"/>
              <a:t>Some of these are within University proximity which increases demand for private rooms.</a:t>
            </a:r>
            <a:endParaRPr sz="1300"/>
          </a:p>
          <a:p>
            <a:pPr marL="0" lvl="0" indent="0" algn="l" rtl="0">
              <a:spcBef>
                <a:spcPts val="0"/>
              </a:spcBef>
              <a:spcAft>
                <a:spcPts val="0"/>
              </a:spcAft>
              <a:buNone/>
            </a:pPr>
            <a:r>
              <a:rPr lang="en" sz="1300"/>
              <a:t>Mid Tier Performers:</a:t>
            </a:r>
            <a:endParaRPr sz="1300"/>
          </a:p>
          <a:p>
            <a:pPr marL="457200" lvl="0" indent="-311150" algn="l" rtl="0">
              <a:spcBef>
                <a:spcPts val="0"/>
              </a:spcBef>
              <a:spcAft>
                <a:spcPts val="0"/>
              </a:spcAft>
              <a:buSzPts val="1300"/>
              <a:buChar char="●"/>
            </a:pPr>
            <a:r>
              <a:rPr lang="en" sz="1300"/>
              <a:t>Places like Louvre,  Palais-bourbon charge more as they are in close proximity to tourist attractions.</a:t>
            </a:r>
            <a:endParaRPr sz="1300"/>
          </a:p>
          <a:p>
            <a:pPr marL="457200" lvl="0" indent="-311150" algn="l" rtl="0">
              <a:spcBef>
                <a:spcPts val="0"/>
              </a:spcBef>
              <a:spcAft>
                <a:spcPts val="0"/>
              </a:spcAft>
              <a:buSzPts val="1300"/>
              <a:buChar char="●"/>
            </a:pPr>
            <a:r>
              <a:rPr lang="en" sz="1300"/>
              <a:t>Passy, Bourse have people who are on business trips/work as it is close by financial district</a:t>
            </a:r>
            <a:endParaRPr sz="1300"/>
          </a:p>
          <a:p>
            <a:pPr marL="0" lvl="0" indent="0" algn="l" rtl="0">
              <a:spcBef>
                <a:spcPts val="0"/>
              </a:spcBef>
              <a:spcAft>
                <a:spcPts val="0"/>
              </a:spcAft>
              <a:buNone/>
            </a:pPr>
            <a:r>
              <a:rPr lang="en" sz="1300"/>
              <a:t>Underperformer</a:t>
            </a:r>
            <a:endParaRPr sz="1300"/>
          </a:p>
          <a:p>
            <a:pPr marL="457200" lvl="0" indent="-311150" algn="l" rtl="0">
              <a:spcBef>
                <a:spcPts val="0"/>
              </a:spcBef>
              <a:spcAft>
                <a:spcPts val="0"/>
              </a:spcAft>
              <a:buSzPts val="1300"/>
              <a:buChar char="●"/>
            </a:pPr>
            <a:r>
              <a:rPr lang="en" sz="1300"/>
              <a:t>Elysee being the only underperformer here as it has prices which often leads to low occupancy.</a:t>
            </a:r>
            <a:endParaRPr sz="1300"/>
          </a:p>
        </p:txBody>
      </p:sp>
      <p:pic>
        <p:nvPicPr>
          <p:cNvPr id="731" name="Google Shape;731;p77"/>
          <p:cNvPicPr preferRelativeResize="0"/>
          <p:nvPr/>
        </p:nvPicPr>
        <p:blipFill>
          <a:blip r:embed="rId3">
            <a:alphaModFix/>
          </a:blip>
          <a:stretch>
            <a:fillRect/>
          </a:stretch>
        </p:blipFill>
        <p:spPr>
          <a:xfrm>
            <a:off x="4829675" y="1819200"/>
            <a:ext cx="4082213" cy="2938126"/>
          </a:xfrm>
          <a:prstGeom prst="rect">
            <a:avLst/>
          </a:prstGeom>
          <a:noFill/>
          <a:ln>
            <a:noFill/>
          </a:ln>
        </p:spPr>
      </p:pic>
      <p:sp>
        <p:nvSpPr>
          <p:cNvPr id="732" name="Google Shape;732;p77"/>
          <p:cNvSpPr txBox="1">
            <a:spLocks noGrp="1"/>
          </p:cNvSpPr>
          <p:nvPr>
            <p:ph type="sldNum" idx="12"/>
          </p:nvPr>
        </p:nvSpPr>
        <p:spPr>
          <a:xfrm>
            <a:off x="8490524" y="250825"/>
            <a:ext cx="4524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24</a:t>
            </a:fld>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8"/>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Hotel Room Pricing</a:t>
            </a:r>
            <a:endParaRPr>
              <a:solidFill>
                <a:schemeClr val="dk1"/>
              </a:solidFill>
            </a:endParaRPr>
          </a:p>
        </p:txBody>
      </p:sp>
      <p:sp>
        <p:nvSpPr>
          <p:cNvPr id="738" name="Google Shape;738;p78"/>
          <p:cNvSpPr txBox="1">
            <a:spLocks noGrp="1"/>
          </p:cNvSpPr>
          <p:nvPr>
            <p:ph type="body" idx="2"/>
          </p:nvPr>
        </p:nvSpPr>
        <p:spPr>
          <a:xfrm>
            <a:off x="202225" y="1776050"/>
            <a:ext cx="5125800" cy="26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Pricing</a:t>
            </a:r>
            <a:endParaRPr sz="1300"/>
          </a:p>
          <a:p>
            <a:pPr marL="457200" lvl="0" indent="-311150" algn="l" rtl="0">
              <a:spcBef>
                <a:spcPts val="0"/>
              </a:spcBef>
              <a:spcAft>
                <a:spcPts val="0"/>
              </a:spcAft>
              <a:buSzPts val="1300"/>
              <a:buChar char="●"/>
            </a:pPr>
            <a:r>
              <a:rPr lang="en" sz="1300"/>
              <a:t>Cluster 1(red): This cluster has a low price and high occupancy.</a:t>
            </a:r>
            <a:endParaRPr sz="1300"/>
          </a:p>
          <a:p>
            <a:pPr marL="457200" lvl="0" indent="-311150" algn="l" rtl="0">
              <a:spcBef>
                <a:spcPts val="0"/>
              </a:spcBef>
              <a:spcAft>
                <a:spcPts val="0"/>
              </a:spcAft>
              <a:buSzPts val="1300"/>
              <a:buChar char="●"/>
            </a:pPr>
            <a:r>
              <a:rPr lang="en" sz="1300"/>
              <a:t>Cluster 2(blue): This cluster has a moderate price and moderate level of occupancy.</a:t>
            </a:r>
            <a:endParaRPr sz="1300"/>
          </a:p>
          <a:p>
            <a:pPr marL="457200" lvl="0" indent="-311150" algn="l" rtl="0">
              <a:spcBef>
                <a:spcPts val="0"/>
              </a:spcBef>
              <a:spcAft>
                <a:spcPts val="0"/>
              </a:spcAft>
              <a:buSzPts val="1300"/>
              <a:buChar char="●"/>
            </a:pPr>
            <a:r>
              <a:rPr lang="en" sz="1300"/>
              <a:t>Cluster 3(green): This cluster has  low occupancies and high price.</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Strategies</a:t>
            </a:r>
            <a:endParaRPr sz="1300"/>
          </a:p>
          <a:p>
            <a:pPr marL="457200" lvl="0" indent="-311150" algn="l" rtl="0">
              <a:spcBef>
                <a:spcPts val="0"/>
              </a:spcBef>
              <a:spcAft>
                <a:spcPts val="0"/>
              </a:spcAft>
              <a:buSzPts val="1300"/>
              <a:buChar char="●"/>
            </a:pPr>
            <a:r>
              <a:rPr lang="en" sz="1300"/>
              <a:t>For cluster 1, Increase prices 15-20% (high demand, underpriced).</a:t>
            </a:r>
            <a:endParaRPr sz="1300"/>
          </a:p>
          <a:p>
            <a:pPr marL="457200" lvl="0" indent="-311150" algn="l" rtl="0">
              <a:spcBef>
                <a:spcPts val="0"/>
              </a:spcBef>
              <a:spcAft>
                <a:spcPts val="0"/>
              </a:spcAft>
              <a:buSzPts val="1300"/>
              <a:buChar char="●"/>
            </a:pPr>
            <a:r>
              <a:rPr lang="en" sz="1300"/>
              <a:t>For cluster 2, they could optimize their pricing structure.</a:t>
            </a:r>
            <a:endParaRPr sz="1300"/>
          </a:p>
          <a:p>
            <a:pPr marL="457200" lvl="0" indent="-311150" algn="l" rtl="0">
              <a:spcBef>
                <a:spcPts val="0"/>
              </a:spcBef>
              <a:spcAft>
                <a:spcPts val="0"/>
              </a:spcAft>
              <a:buSzPts val="1300"/>
              <a:buChar char="●"/>
            </a:pPr>
            <a:r>
              <a:rPr lang="en" sz="1300"/>
              <a:t>For cluster 3, they could either decrease prices or convert to private rooms.</a:t>
            </a:r>
            <a:endParaRPr sz="1300"/>
          </a:p>
        </p:txBody>
      </p:sp>
      <p:pic>
        <p:nvPicPr>
          <p:cNvPr id="739" name="Google Shape;739;p78"/>
          <p:cNvPicPr preferRelativeResize="0"/>
          <p:nvPr/>
        </p:nvPicPr>
        <p:blipFill>
          <a:blip r:embed="rId3">
            <a:alphaModFix/>
          </a:blip>
          <a:stretch>
            <a:fillRect/>
          </a:stretch>
        </p:blipFill>
        <p:spPr>
          <a:xfrm>
            <a:off x="5522300" y="1921113"/>
            <a:ext cx="3120549" cy="2694225"/>
          </a:xfrm>
          <a:prstGeom prst="rect">
            <a:avLst/>
          </a:prstGeom>
          <a:noFill/>
          <a:ln>
            <a:noFill/>
          </a:ln>
        </p:spPr>
      </p:pic>
      <p:sp>
        <p:nvSpPr>
          <p:cNvPr id="740" name="Google Shape;740;p78"/>
          <p:cNvSpPr txBox="1">
            <a:spLocks noGrp="1"/>
          </p:cNvSpPr>
          <p:nvPr>
            <p:ph type="sldNum" idx="12"/>
          </p:nvPr>
        </p:nvSpPr>
        <p:spPr>
          <a:xfrm>
            <a:off x="8490524" y="250825"/>
            <a:ext cx="4524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25</a:t>
            </a:fld>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79"/>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Price Elasticity </a:t>
            </a:r>
            <a:endParaRPr>
              <a:solidFill>
                <a:schemeClr val="dk1"/>
              </a:solidFill>
            </a:endParaRPr>
          </a:p>
        </p:txBody>
      </p:sp>
      <p:sp>
        <p:nvSpPr>
          <p:cNvPr id="746" name="Google Shape;746;p79"/>
          <p:cNvSpPr txBox="1">
            <a:spLocks noGrp="1"/>
          </p:cNvSpPr>
          <p:nvPr>
            <p:ph type="body" idx="2"/>
          </p:nvPr>
        </p:nvSpPr>
        <p:spPr>
          <a:xfrm>
            <a:off x="202225" y="1802425"/>
            <a:ext cx="4957200" cy="29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Price elasticity of demand measures how sensitive demand like occupancy rate is to price changes.</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 sz="1300"/>
              <a:t>Vertical patterns : Elysee show dark vertical streaks which indicates that occupancy stays high even as prices increase.</a:t>
            </a:r>
            <a:endParaRPr sz="1300"/>
          </a:p>
          <a:p>
            <a:pPr marL="457200" lvl="0" indent="-311150" algn="l" rtl="0">
              <a:spcBef>
                <a:spcPts val="0"/>
              </a:spcBef>
              <a:spcAft>
                <a:spcPts val="0"/>
              </a:spcAft>
              <a:buSzPts val="1300"/>
              <a:buChar char="●"/>
            </a:pPr>
            <a:r>
              <a:rPr lang="en" sz="1300"/>
              <a:t>Horizontal patterns : Passy shows dark horizontal streaks which tells us that occupancy drops sharply when prices exceed. </a:t>
            </a:r>
            <a:endParaRPr sz="1300"/>
          </a:p>
          <a:p>
            <a:pPr marL="457200" lvl="0" indent="-311150" algn="l" rtl="0">
              <a:spcBef>
                <a:spcPts val="0"/>
              </a:spcBef>
              <a:spcAft>
                <a:spcPts val="0"/>
              </a:spcAft>
              <a:buSzPts val="1300"/>
              <a:buChar char="●"/>
            </a:pPr>
            <a:r>
              <a:rPr lang="en" sz="1300"/>
              <a:t>Balanced patterns : Luxembourg has occupancy  declining gradually with increase in pricing. </a:t>
            </a:r>
            <a:endParaRPr sz="1300"/>
          </a:p>
          <a:p>
            <a:pPr marL="0" lvl="0" indent="0" algn="l" rtl="0">
              <a:spcBef>
                <a:spcPts val="0"/>
              </a:spcBef>
              <a:spcAft>
                <a:spcPts val="0"/>
              </a:spcAft>
              <a:buNone/>
            </a:pPr>
            <a:endParaRPr sz="1300"/>
          </a:p>
          <a:p>
            <a:pPr marL="0" lvl="0" indent="0" algn="l" rtl="0">
              <a:spcBef>
                <a:spcPts val="0"/>
              </a:spcBef>
              <a:spcAft>
                <a:spcPts val="0"/>
              </a:spcAft>
              <a:buNone/>
            </a:pPr>
            <a:endParaRPr sz="1300"/>
          </a:p>
        </p:txBody>
      </p:sp>
      <p:pic>
        <p:nvPicPr>
          <p:cNvPr id="747" name="Google Shape;747;p79"/>
          <p:cNvPicPr preferRelativeResize="0"/>
          <p:nvPr/>
        </p:nvPicPr>
        <p:blipFill>
          <a:blip r:embed="rId3">
            <a:alphaModFix/>
          </a:blip>
          <a:stretch>
            <a:fillRect/>
          </a:stretch>
        </p:blipFill>
        <p:spPr>
          <a:xfrm>
            <a:off x="5266600" y="1802425"/>
            <a:ext cx="3315999" cy="3020526"/>
          </a:xfrm>
          <a:prstGeom prst="rect">
            <a:avLst/>
          </a:prstGeom>
          <a:noFill/>
          <a:ln>
            <a:noFill/>
          </a:ln>
        </p:spPr>
      </p:pic>
      <p:sp>
        <p:nvSpPr>
          <p:cNvPr id="748" name="Google Shape;748;p79"/>
          <p:cNvSpPr txBox="1">
            <a:spLocks noGrp="1"/>
          </p:cNvSpPr>
          <p:nvPr>
            <p:ph type="sldNum" idx="12"/>
          </p:nvPr>
        </p:nvSpPr>
        <p:spPr>
          <a:xfrm>
            <a:off x="8490524" y="250825"/>
            <a:ext cx="4347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26</a:t>
            </a:fld>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0"/>
          <p:cNvSpPr txBox="1">
            <a:spLocks noGrp="1"/>
          </p:cNvSpPr>
          <p:nvPr>
            <p:ph type="subTitle" idx="1"/>
          </p:nvPr>
        </p:nvSpPr>
        <p:spPr>
          <a:xfrm>
            <a:off x="791150" y="522625"/>
            <a:ext cx="73050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Variable Importance Plot</a:t>
            </a:r>
            <a:endParaRPr>
              <a:solidFill>
                <a:schemeClr val="dk1"/>
              </a:solidFill>
            </a:endParaRPr>
          </a:p>
        </p:txBody>
      </p:sp>
      <p:sp>
        <p:nvSpPr>
          <p:cNvPr id="754" name="Google Shape;754;p80"/>
          <p:cNvSpPr txBox="1">
            <a:spLocks noGrp="1"/>
          </p:cNvSpPr>
          <p:nvPr>
            <p:ph type="body" idx="2"/>
          </p:nvPr>
        </p:nvSpPr>
        <p:spPr>
          <a:xfrm>
            <a:off x="254975" y="1749675"/>
            <a:ext cx="4121700" cy="30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The relative influence of each variable on our  model's predictions, Higher bars equals to greater impact.</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 sz="1300"/>
              <a:t>Log_price has the highest importance as small prices changes disproportionately which affect bookings.</a:t>
            </a:r>
            <a:endParaRPr sz="1300"/>
          </a:p>
          <a:p>
            <a:pPr marL="457200" lvl="0" indent="-311150" algn="l" rtl="0">
              <a:spcBef>
                <a:spcPts val="0"/>
              </a:spcBef>
              <a:spcAft>
                <a:spcPts val="0"/>
              </a:spcAft>
              <a:buSzPts val="1300"/>
              <a:buChar char="●"/>
            </a:pPr>
            <a:r>
              <a:rPr lang="en" sz="1300"/>
              <a:t>Reviews_per_month creates an impact within consumers, if there are frequent reviews these boost visibility which help in bringing more eyes.</a:t>
            </a:r>
            <a:endParaRPr sz="1300"/>
          </a:p>
          <a:p>
            <a:pPr marL="457200" lvl="0" indent="-311150" algn="l" rtl="0">
              <a:spcBef>
                <a:spcPts val="0"/>
              </a:spcBef>
              <a:spcAft>
                <a:spcPts val="0"/>
              </a:spcAft>
              <a:buSzPts val="1300"/>
              <a:buChar char="●"/>
            </a:pPr>
            <a:r>
              <a:rPr lang="en" sz="1300"/>
              <a:t>Review_scores_location also has an impact as guests prioritize location quality over amenities.</a:t>
            </a:r>
            <a:endParaRPr sz="1300"/>
          </a:p>
        </p:txBody>
      </p:sp>
      <p:sp>
        <p:nvSpPr>
          <p:cNvPr id="755" name="Google Shape;755;p80"/>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56" name="Google Shape;756;p80"/>
          <p:cNvPicPr preferRelativeResize="0"/>
          <p:nvPr/>
        </p:nvPicPr>
        <p:blipFill>
          <a:blip r:embed="rId3">
            <a:alphaModFix/>
          </a:blip>
          <a:stretch>
            <a:fillRect/>
          </a:stretch>
        </p:blipFill>
        <p:spPr>
          <a:xfrm>
            <a:off x="4376725" y="1984375"/>
            <a:ext cx="4572000" cy="2677576"/>
          </a:xfrm>
          <a:prstGeom prst="rect">
            <a:avLst/>
          </a:prstGeom>
          <a:noFill/>
          <a:ln>
            <a:noFill/>
          </a:ln>
        </p:spPr>
      </p:pic>
      <p:sp>
        <p:nvSpPr>
          <p:cNvPr id="757" name="Google Shape;757;p80"/>
          <p:cNvSpPr txBox="1">
            <a:spLocks noGrp="1"/>
          </p:cNvSpPr>
          <p:nvPr>
            <p:ph type="sldNum" idx="12"/>
          </p:nvPr>
        </p:nvSpPr>
        <p:spPr>
          <a:xfrm>
            <a:off x="8490524" y="250825"/>
            <a:ext cx="4581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27</a:t>
            </a:fld>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1"/>
          <p:cNvSpPr txBox="1">
            <a:spLocks noGrp="1"/>
          </p:cNvSpPr>
          <p:nvPr>
            <p:ph type="subTitle" idx="1"/>
          </p:nvPr>
        </p:nvSpPr>
        <p:spPr>
          <a:xfrm>
            <a:off x="791150" y="522625"/>
            <a:ext cx="79959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Principal Component Analysis</a:t>
            </a:r>
            <a:endParaRPr>
              <a:solidFill>
                <a:schemeClr val="dk1"/>
              </a:solidFill>
            </a:endParaRPr>
          </a:p>
        </p:txBody>
      </p:sp>
      <p:sp>
        <p:nvSpPr>
          <p:cNvPr id="763" name="Google Shape;763;p81"/>
          <p:cNvSpPr txBox="1">
            <a:spLocks noGrp="1"/>
          </p:cNvSpPr>
          <p:nvPr>
            <p:ph type="body" idx="2"/>
          </p:nvPr>
        </p:nvSpPr>
        <p:spPr>
          <a:xfrm>
            <a:off x="263775" y="1854875"/>
            <a:ext cx="5126100" cy="29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Principal component analysis (PCA) is a linear dimensionality reduction technique with applications in exploratory data analysis, visualization and data preprocessing.</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 sz="1300"/>
              <a:t>PC1(22.2%) : Captures the high performing listings like high review, strong reviews, elevated number of reviews. These indicate which ones are frequently booked , well rated-properties etc.</a:t>
            </a:r>
            <a:endParaRPr sz="1300"/>
          </a:p>
          <a:p>
            <a:pPr marL="457200" lvl="0" indent="-311150" algn="l" rtl="0">
              <a:spcBef>
                <a:spcPts val="0"/>
              </a:spcBef>
              <a:spcAft>
                <a:spcPts val="0"/>
              </a:spcAft>
              <a:buSzPts val="1300"/>
              <a:buChar char="●"/>
            </a:pPr>
            <a:r>
              <a:rPr lang="en" sz="1300"/>
              <a:t>PC2(19.4%) : Captures affordable, always-available listing and also pricier and selectively available properties.</a:t>
            </a:r>
            <a:endParaRPr sz="1300"/>
          </a:p>
          <a:p>
            <a:pPr marL="457200" lvl="0" indent="-311150" algn="l" rtl="0">
              <a:spcBef>
                <a:spcPts val="0"/>
              </a:spcBef>
              <a:spcAft>
                <a:spcPts val="0"/>
              </a:spcAft>
              <a:buSzPts val="1300"/>
              <a:buChar char="●"/>
            </a:pPr>
            <a:r>
              <a:rPr lang="en" sz="1300"/>
              <a:t>PC3+ : These capture Niche patterns like less nights, room types.</a:t>
            </a:r>
            <a:endParaRPr sz="1300"/>
          </a:p>
        </p:txBody>
      </p:sp>
      <p:pic>
        <p:nvPicPr>
          <p:cNvPr id="764" name="Google Shape;764;p81"/>
          <p:cNvPicPr preferRelativeResize="0"/>
          <p:nvPr/>
        </p:nvPicPr>
        <p:blipFill>
          <a:blip r:embed="rId3">
            <a:alphaModFix/>
          </a:blip>
          <a:stretch>
            <a:fillRect/>
          </a:stretch>
        </p:blipFill>
        <p:spPr>
          <a:xfrm>
            <a:off x="5738096" y="1854875"/>
            <a:ext cx="3048954" cy="2798699"/>
          </a:xfrm>
          <a:prstGeom prst="rect">
            <a:avLst/>
          </a:prstGeom>
          <a:noFill/>
          <a:ln>
            <a:noFill/>
          </a:ln>
        </p:spPr>
      </p:pic>
      <p:sp>
        <p:nvSpPr>
          <p:cNvPr id="765" name="Google Shape;765;p81"/>
          <p:cNvSpPr txBox="1">
            <a:spLocks noGrp="1"/>
          </p:cNvSpPr>
          <p:nvPr>
            <p:ph type="sldNum" idx="12"/>
          </p:nvPr>
        </p:nvSpPr>
        <p:spPr>
          <a:xfrm>
            <a:off x="8490524" y="250825"/>
            <a:ext cx="4260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28</a:t>
            </a:fld>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82"/>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PCA Biplot</a:t>
            </a:r>
            <a:endParaRPr>
              <a:solidFill>
                <a:schemeClr val="dk1"/>
              </a:solidFill>
            </a:endParaRPr>
          </a:p>
        </p:txBody>
      </p:sp>
      <p:sp>
        <p:nvSpPr>
          <p:cNvPr id="771" name="Google Shape;771;p82"/>
          <p:cNvSpPr txBox="1">
            <a:spLocks noGrp="1"/>
          </p:cNvSpPr>
          <p:nvPr>
            <p:ph type="body" idx="2"/>
          </p:nvPr>
        </p:nvSpPr>
        <p:spPr>
          <a:xfrm>
            <a:off x="96725" y="1661750"/>
            <a:ext cx="5348700" cy="31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Biplot combines variable vectors and listing positions to show how the variables correlate and how listing cluster.</a:t>
            </a:r>
            <a:endParaRPr/>
          </a:p>
          <a:p>
            <a:pPr marL="457200" lvl="0" indent="-298450" algn="l" rtl="0">
              <a:spcBef>
                <a:spcPts val="0"/>
              </a:spcBef>
              <a:spcAft>
                <a:spcPts val="0"/>
              </a:spcAft>
              <a:buSzPts val="1100"/>
              <a:buChar char="●"/>
            </a:pPr>
            <a:r>
              <a:rPr lang="en"/>
              <a:t>reviews_per_month + number_of_reviews point strongly right → Drive PC1 (22.2%).</a:t>
            </a:r>
            <a:endParaRPr/>
          </a:p>
          <a:p>
            <a:pPr marL="457200" lvl="0" indent="-298450" algn="l" rtl="0">
              <a:spcBef>
                <a:spcPts val="0"/>
              </a:spcBef>
              <a:spcAft>
                <a:spcPts val="0"/>
              </a:spcAft>
              <a:buSzPts val="1100"/>
              <a:buChar char="●"/>
            </a:pPr>
            <a:r>
              <a:rPr lang="en"/>
              <a:t>availability_365 points downward → Year-round availability correlates with lower ratings</a:t>
            </a:r>
            <a:endParaRPr/>
          </a:p>
          <a:p>
            <a:pPr marL="457200" lvl="0" indent="-298450" algn="l" rtl="0">
              <a:spcBef>
                <a:spcPts val="0"/>
              </a:spcBef>
              <a:spcAft>
                <a:spcPts val="0"/>
              </a:spcAft>
              <a:buSzPts val="1100"/>
              <a:buChar char="●"/>
            </a:pPr>
            <a:r>
              <a:rPr lang="en"/>
              <a:t>price points left (negative PC1) → Higher prices reduce occupancy.</a:t>
            </a:r>
            <a:endParaRPr/>
          </a:p>
          <a:p>
            <a:pPr marL="457200" lvl="0" indent="-298450" algn="l" rtl="0">
              <a:spcBef>
                <a:spcPts val="0"/>
              </a:spcBef>
              <a:spcAft>
                <a:spcPts val="0"/>
              </a:spcAft>
              <a:buSzPts val="1100"/>
              <a:buChar char="●"/>
            </a:pPr>
            <a:r>
              <a:rPr lang="en"/>
              <a:t>Vertical spread → Influence PC2 (19.4%) more than PC1.</a:t>
            </a:r>
            <a:endParaRPr/>
          </a:p>
          <a:p>
            <a:pPr marL="0" lvl="0" indent="0" algn="l" rtl="0">
              <a:spcBef>
                <a:spcPts val="0"/>
              </a:spcBef>
              <a:spcAft>
                <a:spcPts val="0"/>
              </a:spcAft>
              <a:buNone/>
            </a:pPr>
            <a:r>
              <a:rPr lang="en"/>
              <a:t>Clusters</a:t>
            </a:r>
            <a:endParaRPr/>
          </a:p>
          <a:p>
            <a:pPr marL="457200" lvl="0" indent="-298450" algn="l" rtl="0">
              <a:spcBef>
                <a:spcPts val="0"/>
              </a:spcBef>
              <a:spcAft>
                <a:spcPts val="0"/>
              </a:spcAft>
              <a:buSzPts val="1100"/>
              <a:buChar char="●"/>
            </a:pPr>
            <a:r>
              <a:rPr lang="en"/>
              <a:t>Top-Right: High-review, high-occupancy listings (align with review vectors).</a:t>
            </a:r>
            <a:endParaRPr/>
          </a:p>
          <a:p>
            <a:pPr marL="457200" lvl="0" indent="-298450" algn="l" rtl="0">
              <a:spcBef>
                <a:spcPts val="0"/>
              </a:spcBef>
              <a:spcAft>
                <a:spcPts val="0"/>
              </a:spcAft>
              <a:buSzPts val="1100"/>
              <a:buChar char="●"/>
            </a:pPr>
            <a:r>
              <a:rPr lang="en"/>
              <a:t>Bottom-Left: Pricey, always-available listings (often with lower ratings).</a:t>
            </a:r>
            <a:endParaRPr/>
          </a:p>
          <a:p>
            <a:pPr marL="457200" lvl="0" indent="-298450" algn="l" rtl="0">
              <a:spcBef>
                <a:spcPts val="0"/>
              </a:spcBef>
              <a:spcAft>
                <a:spcPts val="0"/>
              </a:spcAft>
              <a:buSzPts val="1100"/>
              <a:buChar char="●"/>
            </a:pPr>
            <a:r>
              <a:rPr lang="en"/>
              <a:t>Middle: Balanced properties (moderate prices, seasonal availability).</a:t>
            </a:r>
            <a:endParaRPr/>
          </a:p>
          <a:p>
            <a:pPr marL="0" lvl="0" indent="0" algn="l" rtl="0">
              <a:spcBef>
                <a:spcPts val="0"/>
              </a:spcBef>
              <a:spcAft>
                <a:spcPts val="0"/>
              </a:spcAft>
              <a:buNone/>
            </a:pPr>
            <a:r>
              <a:rPr lang="en"/>
              <a:t>Strategies</a:t>
            </a:r>
            <a:endParaRPr/>
          </a:p>
          <a:p>
            <a:pPr marL="457200" lvl="0" indent="-298450" algn="l" rtl="0">
              <a:spcBef>
                <a:spcPts val="0"/>
              </a:spcBef>
              <a:spcAft>
                <a:spcPts val="0"/>
              </a:spcAft>
              <a:buSzPts val="1100"/>
              <a:buChar char="●"/>
            </a:pPr>
            <a:r>
              <a:rPr lang="en"/>
              <a:t>To boost popularity one would have to increase reviews and ratings to move towards the right side.</a:t>
            </a:r>
            <a:endParaRPr/>
          </a:p>
          <a:p>
            <a:pPr marL="457200" lvl="0" indent="-298450" algn="l" rtl="0">
              <a:spcBef>
                <a:spcPts val="0"/>
              </a:spcBef>
              <a:spcAft>
                <a:spcPts val="0"/>
              </a:spcAft>
              <a:buSzPts val="1100"/>
              <a:buChar char="●"/>
            </a:pPr>
            <a:r>
              <a:rPr lang="en"/>
              <a:t>To balance price and availability  one would have to avoid the bottom left side.</a:t>
            </a:r>
            <a:endParaRPr/>
          </a:p>
        </p:txBody>
      </p:sp>
      <p:pic>
        <p:nvPicPr>
          <p:cNvPr id="772" name="Google Shape;772;p82"/>
          <p:cNvPicPr preferRelativeResize="0"/>
          <p:nvPr/>
        </p:nvPicPr>
        <p:blipFill>
          <a:blip r:embed="rId3">
            <a:alphaModFix/>
          </a:blip>
          <a:stretch>
            <a:fillRect/>
          </a:stretch>
        </p:blipFill>
        <p:spPr>
          <a:xfrm>
            <a:off x="5445500" y="1921588"/>
            <a:ext cx="3653850" cy="2763625"/>
          </a:xfrm>
          <a:prstGeom prst="rect">
            <a:avLst/>
          </a:prstGeom>
          <a:noFill/>
          <a:ln>
            <a:noFill/>
          </a:ln>
        </p:spPr>
      </p:pic>
      <p:sp>
        <p:nvSpPr>
          <p:cNvPr id="773" name="Google Shape;773;p82"/>
          <p:cNvSpPr txBox="1">
            <a:spLocks noGrp="1"/>
          </p:cNvSpPr>
          <p:nvPr>
            <p:ph type="sldNum" idx="12"/>
          </p:nvPr>
        </p:nvSpPr>
        <p:spPr>
          <a:xfrm>
            <a:off x="8490524" y="250825"/>
            <a:ext cx="3996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29</a:t>
            </a:fld>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6"/>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Information</a:t>
            </a:r>
            <a:endParaRPr/>
          </a:p>
        </p:txBody>
      </p:sp>
      <p:sp>
        <p:nvSpPr>
          <p:cNvPr id="537" name="Google Shape;537;p56"/>
          <p:cNvSpPr txBox="1">
            <a:spLocks noGrp="1"/>
          </p:cNvSpPr>
          <p:nvPr>
            <p:ph type="body" idx="1"/>
          </p:nvPr>
        </p:nvSpPr>
        <p:spPr>
          <a:xfrm>
            <a:off x="545125" y="1169375"/>
            <a:ext cx="8159400" cy="3602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Founded: 2008, San Francisco, CA</a:t>
            </a:r>
            <a:endParaRPr sz="1400"/>
          </a:p>
          <a:p>
            <a:pPr marL="457200" lvl="0" indent="-317500" algn="l" rtl="0">
              <a:spcBef>
                <a:spcPts val="0"/>
              </a:spcBef>
              <a:spcAft>
                <a:spcPts val="0"/>
              </a:spcAft>
              <a:buSzPts val="1400"/>
              <a:buChar char="●"/>
            </a:pPr>
            <a:r>
              <a:rPr lang="en" sz="1400"/>
              <a:t>Online marketplace connecting hosts and guests for short-term stays and experiences</a:t>
            </a:r>
            <a:endParaRPr sz="1400"/>
          </a:p>
          <a:p>
            <a:pPr marL="457200" lvl="0" indent="-317500" algn="l" rtl="0">
              <a:spcBef>
                <a:spcPts val="0"/>
              </a:spcBef>
              <a:spcAft>
                <a:spcPts val="0"/>
              </a:spcAft>
              <a:buSzPts val="1400"/>
              <a:buChar char="●"/>
            </a:pPr>
            <a:r>
              <a:rPr lang="en" sz="1400"/>
              <a:t>Global Reach: 220+ countries and regions, 4M+ hosts, 150M+ users</a:t>
            </a:r>
            <a:endParaRPr sz="1400"/>
          </a:p>
          <a:p>
            <a:pPr marL="457200" lvl="0" indent="-317500" algn="l" rtl="0">
              <a:spcBef>
                <a:spcPts val="0"/>
              </a:spcBef>
              <a:spcAft>
                <a:spcPts val="0"/>
              </a:spcAft>
              <a:buSzPts val="1400"/>
              <a:buChar char="●"/>
            </a:pPr>
            <a:r>
              <a:rPr lang="en" sz="1400"/>
              <a:t>Offerings:</a:t>
            </a:r>
            <a:endParaRPr sz="1400"/>
          </a:p>
          <a:p>
            <a:pPr marL="914400" lvl="1" indent="-317500" algn="l" rtl="0">
              <a:spcBef>
                <a:spcPts val="0"/>
              </a:spcBef>
              <a:spcAft>
                <a:spcPts val="0"/>
              </a:spcAft>
              <a:buSzPts val="1400"/>
              <a:buChar char="○"/>
            </a:pPr>
            <a:r>
              <a:rPr lang="en" sz="1400"/>
              <a:t>Vacation rentals (rooms, homes, unique stays)</a:t>
            </a:r>
            <a:endParaRPr sz="1400"/>
          </a:p>
          <a:p>
            <a:pPr marL="914400" lvl="1" indent="-317500" algn="l" rtl="0">
              <a:spcBef>
                <a:spcPts val="0"/>
              </a:spcBef>
              <a:spcAft>
                <a:spcPts val="0"/>
              </a:spcAft>
              <a:buSzPts val="1400"/>
              <a:buChar char="○"/>
            </a:pPr>
            <a:r>
              <a:rPr lang="en" sz="1400"/>
              <a:t>Airbnb Experiences (tours, events)</a:t>
            </a:r>
            <a:endParaRPr sz="1400"/>
          </a:p>
          <a:p>
            <a:pPr marL="914400" lvl="1" indent="-317500" algn="l" rtl="0">
              <a:spcBef>
                <a:spcPts val="0"/>
              </a:spcBef>
              <a:spcAft>
                <a:spcPts val="0"/>
              </a:spcAft>
              <a:buSzPts val="1400"/>
              <a:buChar char="○"/>
            </a:pPr>
            <a:r>
              <a:rPr lang="en" sz="1400"/>
              <a:t>Airbnb for Work (corporate travel)</a:t>
            </a:r>
            <a:endParaRPr sz="1400"/>
          </a:p>
          <a:p>
            <a:pPr marL="457200" lvl="0" indent="-317500" algn="l" rtl="0">
              <a:spcBef>
                <a:spcPts val="0"/>
              </a:spcBef>
              <a:spcAft>
                <a:spcPts val="0"/>
              </a:spcAft>
              <a:buSzPts val="1400"/>
              <a:buChar char="●"/>
            </a:pPr>
            <a:r>
              <a:rPr lang="en" sz="1400"/>
              <a:t>Revenue Model: Service fees from bookings (hosts and guests)</a:t>
            </a:r>
            <a:endParaRPr sz="1400"/>
          </a:p>
          <a:p>
            <a:pPr marL="457200" lvl="0" indent="-317500" algn="l" rtl="0">
              <a:spcBef>
                <a:spcPts val="0"/>
              </a:spcBef>
              <a:spcAft>
                <a:spcPts val="0"/>
              </a:spcAft>
              <a:buSzPts val="1400"/>
              <a:buChar char="●"/>
            </a:pPr>
            <a:r>
              <a:rPr lang="en" sz="1400"/>
              <a:t>"Create a world where anyone can belong anywhere"</a:t>
            </a:r>
            <a:endParaRPr sz="1400"/>
          </a:p>
          <a:p>
            <a:pPr marL="457200" lvl="0" indent="0" algn="l" rtl="0">
              <a:spcBef>
                <a:spcPts val="0"/>
              </a:spcBef>
              <a:spcAft>
                <a:spcPts val="0"/>
              </a:spcAft>
              <a:buNone/>
            </a:pPr>
            <a:endParaRPr sz="1400"/>
          </a:p>
        </p:txBody>
      </p:sp>
      <p:pic>
        <p:nvPicPr>
          <p:cNvPr id="538" name="Google Shape;538;p56"/>
          <p:cNvPicPr preferRelativeResize="0"/>
          <p:nvPr/>
        </p:nvPicPr>
        <p:blipFill>
          <a:blip r:embed="rId3">
            <a:alphaModFix/>
          </a:blip>
          <a:stretch>
            <a:fillRect/>
          </a:stretch>
        </p:blipFill>
        <p:spPr>
          <a:xfrm>
            <a:off x="713225" y="3940175"/>
            <a:ext cx="1883900" cy="1060025"/>
          </a:xfrm>
          <a:prstGeom prst="rect">
            <a:avLst/>
          </a:prstGeom>
          <a:noFill/>
          <a:ln>
            <a:noFill/>
          </a:ln>
        </p:spPr>
      </p:pic>
      <p:pic>
        <p:nvPicPr>
          <p:cNvPr id="539" name="Google Shape;539;p56"/>
          <p:cNvPicPr preferRelativeResize="0"/>
          <p:nvPr/>
        </p:nvPicPr>
        <p:blipFill>
          <a:blip r:embed="rId4">
            <a:alphaModFix/>
          </a:blip>
          <a:stretch>
            <a:fillRect/>
          </a:stretch>
        </p:blipFill>
        <p:spPr>
          <a:xfrm>
            <a:off x="6546250" y="3940175"/>
            <a:ext cx="1884475" cy="1060025"/>
          </a:xfrm>
          <a:prstGeom prst="rect">
            <a:avLst/>
          </a:prstGeom>
          <a:noFill/>
          <a:ln>
            <a:noFill/>
          </a:ln>
        </p:spPr>
      </p:pic>
      <p:pic>
        <p:nvPicPr>
          <p:cNvPr id="540" name="Google Shape;540;p56"/>
          <p:cNvPicPr preferRelativeResize="0"/>
          <p:nvPr/>
        </p:nvPicPr>
        <p:blipFill>
          <a:blip r:embed="rId5">
            <a:alphaModFix/>
          </a:blip>
          <a:stretch>
            <a:fillRect/>
          </a:stretch>
        </p:blipFill>
        <p:spPr>
          <a:xfrm>
            <a:off x="3010913" y="3244350"/>
            <a:ext cx="3121525" cy="1755850"/>
          </a:xfrm>
          <a:prstGeom prst="rect">
            <a:avLst/>
          </a:prstGeom>
          <a:noFill/>
          <a:ln>
            <a:noFill/>
          </a:ln>
        </p:spPr>
      </p:pic>
      <p:sp>
        <p:nvSpPr>
          <p:cNvPr id="541" name="Google Shape;541;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83"/>
          <p:cNvSpPr txBox="1">
            <a:spLocks noGrp="1"/>
          </p:cNvSpPr>
          <p:nvPr>
            <p:ph type="subTitle" idx="1"/>
          </p:nvPr>
        </p:nvSpPr>
        <p:spPr>
          <a:xfrm>
            <a:off x="791150" y="522625"/>
            <a:ext cx="73050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Variable Contributions to PC</a:t>
            </a:r>
            <a:endParaRPr>
              <a:solidFill>
                <a:schemeClr val="dk1"/>
              </a:solidFill>
            </a:endParaRPr>
          </a:p>
        </p:txBody>
      </p:sp>
      <p:sp>
        <p:nvSpPr>
          <p:cNvPr id="779" name="Google Shape;779;p83"/>
          <p:cNvSpPr txBox="1">
            <a:spLocks noGrp="1"/>
          </p:cNvSpPr>
          <p:nvPr>
            <p:ph type="body" idx="2"/>
          </p:nvPr>
        </p:nvSpPr>
        <p:spPr>
          <a:xfrm>
            <a:off x="290150" y="1784850"/>
            <a:ext cx="5240100" cy="31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From these graphs, we can see that :</a:t>
            </a:r>
            <a:endParaRPr sz="1300"/>
          </a:p>
          <a:p>
            <a:pPr marL="457200" lvl="0" indent="-311150" algn="l" rtl="0">
              <a:spcBef>
                <a:spcPts val="0"/>
              </a:spcBef>
              <a:spcAft>
                <a:spcPts val="0"/>
              </a:spcAft>
              <a:buSzPts val="1300"/>
              <a:buChar char="●"/>
            </a:pPr>
            <a:r>
              <a:rPr lang="en" sz="1300"/>
              <a:t>Review_per_month are the number 1 driver of listing popularity.</a:t>
            </a:r>
            <a:endParaRPr sz="1300"/>
          </a:p>
          <a:p>
            <a:pPr marL="457200" lvl="0" indent="-311150" algn="l" rtl="0">
              <a:spcBef>
                <a:spcPts val="0"/>
              </a:spcBef>
              <a:spcAft>
                <a:spcPts val="0"/>
              </a:spcAft>
              <a:buSzPts val="1300"/>
              <a:buChar char="●"/>
            </a:pPr>
            <a:r>
              <a:rPr lang="en" sz="1300"/>
              <a:t>Number_of_review means more trust for the customers.</a:t>
            </a:r>
            <a:endParaRPr sz="1300"/>
          </a:p>
          <a:p>
            <a:pPr marL="457200" lvl="0" indent="-311150" algn="l" rtl="0">
              <a:spcBef>
                <a:spcPts val="0"/>
              </a:spcBef>
              <a:spcAft>
                <a:spcPts val="0"/>
              </a:spcAft>
              <a:buSzPts val="1300"/>
              <a:buChar char="●"/>
            </a:pPr>
            <a:r>
              <a:rPr lang="en" sz="1300"/>
              <a:t>Year- round availability might hurt ratings</a:t>
            </a:r>
            <a:endParaRPr sz="1300"/>
          </a:p>
          <a:p>
            <a:pPr marL="457200" lvl="0" indent="-311150" algn="l" rtl="0">
              <a:spcBef>
                <a:spcPts val="0"/>
              </a:spcBef>
              <a:spcAft>
                <a:spcPts val="0"/>
              </a:spcAft>
              <a:buSzPts val="1300"/>
              <a:buChar char="●"/>
            </a:pPr>
            <a:r>
              <a:rPr lang="en" sz="1300"/>
              <a:t>Higher prices reduces the occupancy of customers.</a:t>
            </a:r>
            <a:endParaRPr sz="1300"/>
          </a:p>
          <a:p>
            <a:pPr marL="457200" lvl="0" indent="-311150" algn="l" rtl="0">
              <a:spcBef>
                <a:spcPts val="0"/>
              </a:spcBef>
              <a:spcAft>
                <a:spcPts val="0"/>
              </a:spcAft>
              <a:buSzPts val="1300"/>
              <a:buChar char="●"/>
            </a:pPr>
            <a:r>
              <a:rPr lang="en" sz="1300"/>
              <a:t>Review_scores_ratings contribute less than expected as guests prioritize quantity of reviews over average rating.</a:t>
            </a:r>
            <a:endParaRPr sz="1300"/>
          </a:p>
          <a:p>
            <a:pPr marL="0" lvl="0" indent="0" algn="l" rtl="0">
              <a:spcBef>
                <a:spcPts val="0"/>
              </a:spcBef>
              <a:spcAft>
                <a:spcPts val="0"/>
              </a:spcAft>
              <a:buNone/>
            </a:pPr>
            <a:r>
              <a:rPr lang="en" sz="1300"/>
              <a:t>Strategies</a:t>
            </a:r>
            <a:endParaRPr sz="1300"/>
          </a:p>
          <a:p>
            <a:pPr marL="457200" lvl="0" indent="-311150" algn="l" rtl="0">
              <a:spcBef>
                <a:spcPts val="0"/>
              </a:spcBef>
              <a:spcAft>
                <a:spcPts val="0"/>
              </a:spcAft>
              <a:buSzPts val="1300"/>
              <a:buChar char="●"/>
            </a:pPr>
            <a:r>
              <a:rPr lang="en" sz="1300"/>
              <a:t>Focus on improving review_per_month and also the pricing structure.</a:t>
            </a:r>
            <a:endParaRPr sz="1300"/>
          </a:p>
          <a:p>
            <a:pPr marL="457200" lvl="0" indent="-311150" algn="l" rtl="0">
              <a:spcBef>
                <a:spcPts val="0"/>
              </a:spcBef>
              <a:spcAft>
                <a:spcPts val="0"/>
              </a:spcAft>
              <a:buSzPts val="1300"/>
              <a:buChar char="●"/>
            </a:pPr>
            <a:r>
              <a:rPr lang="en" sz="1300"/>
              <a:t>“Always available” listings often underperform.</a:t>
            </a:r>
            <a:endParaRPr sz="1300"/>
          </a:p>
        </p:txBody>
      </p:sp>
      <p:pic>
        <p:nvPicPr>
          <p:cNvPr id="780" name="Google Shape;780;p83"/>
          <p:cNvPicPr preferRelativeResize="0"/>
          <p:nvPr/>
        </p:nvPicPr>
        <p:blipFill>
          <a:blip r:embed="rId3">
            <a:alphaModFix/>
          </a:blip>
          <a:stretch>
            <a:fillRect/>
          </a:stretch>
        </p:blipFill>
        <p:spPr>
          <a:xfrm>
            <a:off x="5795430" y="1730075"/>
            <a:ext cx="3000644" cy="3219776"/>
          </a:xfrm>
          <a:prstGeom prst="rect">
            <a:avLst/>
          </a:prstGeom>
          <a:noFill/>
          <a:ln>
            <a:noFill/>
          </a:ln>
        </p:spPr>
      </p:pic>
      <p:sp>
        <p:nvSpPr>
          <p:cNvPr id="781" name="Google Shape;781;p83"/>
          <p:cNvSpPr txBox="1">
            <a:spLocks noGrp="1"/>
          </p:cNvSpPr>
          <p:nvPr>
            <p:ph type="sldNum" idx="12"/>
          </p:nvPr>
        </p:nvSpPr>
        <p:spPr>
          <a:xfrm>
            <a:off x="8490524" y="250825"/>
            <a:ext cx="4347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30</a:t>
            </a:fld>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84"/>
          <p:cNvSpPr txBox="1">
            <a:spLocks noGrp="1"/>
          </p:cNvSpPr>
          <p:nvPr>
            <p:ph type="subTitle" idx="1"/>
          </p:nvPr>
        </p:nvSpPr>
        <p:spPr>
          <a:xfrm>
            <a:off x="534725" y="464000"/>
            <a:ext cx="51732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783F04"/>
                </a:solidFill>
              </a:rPr>
              <a:t>Terms by Topic</a:t>
            </a:r>
            <a:endParaRPr>
              <a:solidFill>
                <a:srgbClr val="783F04"/>
              </a:solidFill>
            </a:endParaRPr>
          </a:p>
        </p:txBody>
      </p:sp>
      <p:sp>
        <p:nvSpPr>
          <p:cNvPr id="787" name="Google Shape;787;p84"/>
          <p:cNvSpPr txBox="1">
            <a:spLocks noGrp="1"/>
          </p:cNvSpPr>
          <p:nvPr>
            <p:ph type="body" idx="2"/>
          </p:nvPr>
        </p:nvSpPr>
        <p:spPr>
          <a:xfrm>
            <a:off x="288200" y="1735250"/>
            <a:ext cx="5173200" cy="30798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Font typeface="Arial"/>
              <a:buChar char="●"/>
            </a:pPr>
            <a:r>
              <a:rPr lang="en" sz="1300" b="1"/>
              <a:t>"br" (bedroom)</a:t>
            </a:r>
            <a:r>
              <a:rPr lang="en" sz="1300"/>
              <a:t> is the most frequently mentioned term across all topics, indicating its high importance in guest reviews.</a:t>
            </a:r>
            <a:endParaRPr sz="1300"/>
          </a:p>
          <a:p>
            <a:pPr marL="457200" lvl="0" indent="-311150" algn="just" rtl="0">
              <a:spcBef>
                <a:spcPts val="0"/>
              </a:spcBef>
              <a:spcAft>
                <a:spcPts val="0"/>
              </a:spcAft>
              <a:buSzPts val="1300"/>
              <a:buFont typeface="Arial"/>
              <a:buChar char="●"/>
            </a:pPr>
            <a:r>
              <a:rPr lang="en" sz="1300"/>
              <a:t>Terms like </a:t>
            </a:r>
            <a:r>
              <a:rPr lang="en" sz="1300" b="1"/>
              <a:t>“paris”, “metro”, and “located”</a:t>
            </a:r>
            <a:r>
              <a:rPr lang="en" sz="1300"/>
              <a:t> highlight the strong focus on </a:t>
            </a:r>
            <a:r>
              <a:rPr lang="en" sz="1300" b="1"/>
              <a:t>location and accessibility</a:t>
            </a:r>
            <a:r>
              <a:rPr lang="en" sz="1300"/>
              <a:t>.</a:t>
            </a:r>
            <a:endParaRPr sz="1300"/>
          </a:p>
          <a:p>
            <a:pPr marL="457200" lvl="0" indent="-311150" algn="just" rtl="0">
              <a:spcBef>
                <a:spcPts val="0"/>
              </a:spcBef>
              <a:spcAft>
                <a:spcPts val="0"/>
              </a:spcAft>
              <a:buSzPts val="1300"/>
              <a:buFont typeface="Arial"/>
              <a:buChar char="●"/>
            </a:pPr>
            <a:r>
              <a:rPr lang="en" sz="1300"/>
              <a:t>Guests often mention </a:t>
            </a:r>
            <a:r>
              <a:rPr lang="en" sz="1300" b="1"/>
              <a:t>amenities</a:t>
            </a:r>
            <a:r>
              <a:rPr lang="en" sz="1300"/>
              <a:t> such as </a:t>
            </a:r>
            <a:r>
              <a:rPr lang="en" sz="1300" b="1"/>
              <a:t>“kitchen”, “closet”, and “restaurants”</a:t>
            </a:r>
            <a:r>
              <a:rPr lang="en" sz="1300"/>
              <a:t>, suggesting the value placed on convenience.</a:t>
            </a:r>
            <a:endParaRPr sz="1300"/>
          </a:p>
          <a:p>
            <a:pPr marL="457200" lvl="0" indent="-311150" algn="just" rtl="0">
              <a:spcBef>
                <a:spcPts val="0"/>
              </a:spcBef>
              <a:spcAft>
                <a:spcPts val="0"/>
              </a:spcAft>
              <a:buSzPts val="1300"/>
              <a:buFont typeface="Arial"/>
              <a:buChar char="●"/>
            </a:pPr>
            <a:r>
              <a:rPr lang="en" sz="1300"/>
              <a:t>Words like </a:t>
            </a:r>
            <a:r>
              <a:rPr lang="en" sz="1300" b="1"/>
              <a:t>“quiet”</a:t>
            </a:r>
            <a:r>
              <a:rPr lang="en" sz="1300"/>
              <a:t> and </a:t>
            </a:r>
            <a:r>
              <a:rPr lang="en" sz="1300" b="1"/>
              <a:t>“walk”</a:t>
            </a:r>
            <a:r>
              <a:rPr lang="en" sz="1300"/>
              <a:t> reflect guest preferences for peaceful surroundings and walkable neighborhoods.</a:t>
            </a:r>
            <a:endParaRPr sz="1300"/>
          </a:p>
          <a:p>
            <a:pPr marL="0" lvl="0" indent="0" algn="just" rtl="0">
              <a:spcBef>
                <a:spcPts val="0"/>
              </a:spcBef>
              <a:spcAft>
                <a:spcPts val="0"/>
              </a:spcAft>
              <a:buNone/>
            </a:pPr>
            <a:endParaRPr sz="1200"/>
          </a:p>
        </p:txBody>
      </p:sp>
      <p:pic>
        <p:nvPicPr>
          <p:cNvPr id="788" name="Google Shape;788;p84"/>
          <p:cNvPicPr preferRelativeResize="0"/>
          <p:nvPr/>
        </p:nvPicPr>
        <p:blipFill>
          <a:blip r:embed="rId3">
            <a:alphaModFix/>
          </a:blip>
          <a:stretch>
            <a:fillRect/>
          </a:stretch>
        </p:blipFill>
        <p:spPr>
          <a:xfrm>
            <a:off x="5707925" y="1852450"/>
            <a:ext cx="3227440" cy="2962550"/>
          </a:xfrm>
          <a:prstGeom prst="rect">
            <a:avLst/>
          </a:prstGeom>
          <a:noFill/>
          <a:ln>
            <a:noFill/>
          </a:ln>
        </p:spPr>
      </p:pic>
      <p:pic>
        <p:nvPicPr>
          <p:cNvPr id="789" name="Google Shape;789;p84"/>
          <p:cNvPicPr preferRelativeResize="0"/>
          <p:nvPr/>
        </p:nvPicPr>
        <p:blipFill rotWithShape="1">
          <a:blip r:embed="rId4">
            <a:alphaModFix/>
          </a:blip>
          <a:srcRect b="18626"/>
          <a:stretch/>
        </p:blipFill>
        <p:spPr>
          <a:xfrm>
            <a:off x="6496350" y="38524"/>
            <a:ext cx="2063924" cy="1541651"/>
          </a:xfrm>
          <a:prstGeom prst="rect">
            <a:avLst/>
          </a:prstGeom>
          <a:noFill/>
          <a:ln>
            <a:noFill/>
          </a:ln>
        </p:spPr>
      </p:pic>
      <p:sp>
        <p:nvSpPr>
          <p:cNvPr id="790" name="Google Shape;790;p84"/>
          <p:cNvSpPr txBox="1">
            <a:spLocks noGrp="1"/>
          </p:cNvSpPr>
          <p:nvPr>
            <p:ph type="sldNum" idx="12"/>
          </p:nvPr>
        </p:nvSpPr>
        <p:spPr>
          <a:xfrm>
            <a:off x="8490524" y="250825"/>
            <a:ext cx="444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31</a:t>
            </a:fld>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85"/>
          <p:cNvSpPr txBox="1">
            <a:spLocks noGrp="1"/>
          </p:cNvSpPr>
          <p:nvPr>
            <p:ph type="subTitle" idx="1"/>
          </p:nvPr>
        </p:nvSpPr>
        <p:spPr>
          <a:xfrm>
            <a:off x="791150" y="522625"/>
            <a:ext cx="6054300" cy="97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1"/>
                </a:solidFill>
              </a:rPr>
              <a:t>Sentimental Analysis</a:t>
            </a:r>
            <a:endParaRPr>
              <a:solidFill>
                <a:schemeClr val="dk1"/>
              </a:solidFill>
            </a:endParaRPr>
          </a:p>
        </p:txBody>
      </p:sp>
      <p:sp>
        <p:nvSpPr>
          <p:cNvPr id="796" name="Google Shape;796;p85"/>
          <p:cNvSpPr txBox="1">
            <a:spLocks noGrp="1"/>
          </p:cNvSpPr>
          <p:nvPr>
            <p:ph type="body" idx="2"/>
          </p:nvPr>
        </p:nvSpPr>
        <p:spPr>
          <a:xfrm>
            <a:off x="743775" y="2083750"/>
            <a:ext cx="4683000" cy="2385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Positive Correlation: The graph shows a positive relationship between the sentiment score of listings and their prices. As sentiment increases, prices tend to rise.</a:t>
            </a:r>
            <a:endParaRPr sz="1300"/>
          </a:p>
          <a:p>
            <a:pPr marL="457200" lvl="0" indent="-311150" algn="l" rtl="0">
              <a:spcBef>
                <a:spcPts val="0"/>
              </a:spcBef>
              <a:spcAft>
                <a:spcPts val="0"/>
              </a:spcAft>
              <a:buSzPts val="1300"/>
              <a:buChar char="●"/>
            </a:pPr>
            <a:r>
              <a:rPr lang="en" sz="1300"/>
              <a:t>Confidence Interval: The overall trend is upward, there is some variability in the data. The wider the interval, the less certain the exact relationship may be in certain regions.</a:t>
            </a:r>
            <a:endParaRPr sz="1300"/>
          </a:p>
          <a:p>
            <a:pPr marL="457200" lvl="0" indent="-311150" algn="l" rtl="0">
              <a:spcBef>
                <a:spcPts val="0"/>
              </a:spcBef>
              <a:spcAft>
                <a:spcPts val="0"/>
              </a:spcAft>
              <a:buSzPts val="1300"/>
              <a:buChar char="●"/>
            </a:pPr>
            <a:r>
              <a:rPr lang="en" sz="1300"/>
              <a:t>Data Spread: The trend line, showing that while sentiment generally correlates with price, other factors likely influence pricing as well.</a:t>
            </a:r>
            <a:endParaRPr sz="1300"/>
          </a:p>
        </p:txBody>
      </p:sp>
      <p:pic>
        <p:nvPicPr>
          <p:cNvPr id="797" name="Google Shape;797;p85"/>
          <p:cNvPicPr preferRelativeResize="0"/>
          <p:nvPr/>
        </p:nvPicPr>
        <p:blipFill>
          <a:blip r:embed="rId3">
            <a:alphaModFix/>
          </a:blip>
          <a:stretch>
            <a:fillRect/>
          </a:stretch>
        </p:blipFill>
        <p:spPr>
          <a:xfrm>
            <a:off x="6397975" y="250825"/>
            <a:ext cx="2023524" cy="1281899"/>
          </a:xfrm>
          <a:prstGeom prst="rect">
            <a:avLst/>
          </a:prstGeom>
          <a:noFill/>
          <a:ln>
            <a:noFill/>
          </a:ln>
        </p:spPr>
      </p:pic>
      <p:pic>
        <p:nvPicPr>
          <p:cNvPr id="798" name="Google Shape;798;p85"/>
          <p:cNvPicPr preferRelativeResize="0"/>
          <p:nvPr/>
        </p:nvPicPr>
        <p:blipFill>
          <a:blip r:embed="rId4">
            <a:alphaModFix/>
          </a:blip>
          <a:stretch>
            <a:fillRect/>
          </a:stretch>
        </p:blipFill>
        <p:spPr>
          <a:xfrm>
            <a:off x="6145574" y="2083750"/>
            <a:ext cx="2386001" cy="2385600"/>
          </a:xfrm>
          <a:prstGeom prst="rect">
            <a:avLst/>
          </a:prstGeom>
          <a:noFill/>
          <a:ln>
            <a:noFill/>
          </a:ln>
        </p:spPr>
      </p:pic>
      <p:sp>
        <p:nvSpPr>
          <p:cNvPr id="799" name="Google Shape;799;p85"/>
          <p:cNvSpPr txBox="1">
            <a:spLocks noGrp="1"/>
          </p:cNvSpPr>
          <p:nvPr>
            <p:ph type="sldNum" idx="12"/>
          </p:nvPr>
        </p:nvSpPr>
        <p:spPr>
          <a:xfrm>
            <a:off x="8490524" y="250825"/>
            <a:ext cx="393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32</a:t>
            </a:fld>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6"/>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Takeaways from the Project</a:t>
            </a:r>
            <a:endParaRPr/>
          </a:p>
        </p:txBody>
      </p:sp>
      <p:sp>
        <p:nvSpPr>
          <p:cNvPr id="805" name="Google Shape;805;p86"/>
          <p:cNvSpPr txBox="1">
            <a:spLocks noGrp="1"/>
          </p:cNvSpPr>
          <p:nvPr>
            <p:ph type="body" idx="1"/>
          </p:nvPr>
        </p:nvSpPr>
        <p:spPr>
          <a:xfrm>
            <a:off x="713225" y="1290400"/>
            <a:ext cx="7717500" cy="3481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900">
                <a:latin typeface="Arial"/>
                <a:ea typeface="Arial"/>
                <a:cs typeface="Arial"/>
                <a:sym typeface="Arial"/>
              </a:rPr>
              <a:t>This project demonstrates full application of BIA 672 concepts through a data-driven analysis of Airbnb listings in Paris. We applied </a:t>
            </a:r>
            <a:r>
              <a:rPr lang="en" sz="1900" b="1">
                <a:latin typeface="Arial"/>
                <a:ea typeface="Arial"/>
                <a:cs typeface="Arial"/>
                <a:sym typeface="Arial"/>
              </a:rPr>
              <a:t>cross-sectional analysis</a:t>
            </a:r>
            <a:r>
              <a:rPr lang="en" sz="1900">
                <a:latin typeface="Arial"/>
                <a:ea typeface="Arial"/>
                <a:cs typeface="Arial"/>
                <a:sym typeface="Arial"/>
              </a:rPr>
              <a:t> to explore occupancy patterns, used </a:t>
            </a:r>
            <a:r>
              <a:rPr lang="en" sz="1900" b="1">
                <a:latin typeface="Arial"/>
                <a:ea typeface="Arial"/>
                <a:cs typeface="Arial"/>
                <a:sym typeface="Arial"/>
              </a:rPr>
              <a:t>regression models</a:t>
            </a:r>
            <a:r>
              <a:rPr lang="en" sz="1900">
                <a:latin typeface="Arial"/>
                <a:ea typeface="Arial"/>
                <a:cs typeface="Arial"/>
                <a:sym typeface="Arial"/>
              </a:rPr>
              <a:t> to predict booking behavior, and implemented </a:t>
            </a:r>
            <a:r>
              <a:rPr lang="en" sz="1900" b="1">
                <a:latin typeface="Arial"/>
                <a:ea typeface="Arial"/>
                <a:cs typeface="Arial"/>
                <a:sym typeface="Arial"/>
              </a:rPr>
              <a:t>PCA and clustering</a:t>
            </a:r>
            <a:r>
              <a:rPr lang="en" sz="1900">
                <a:latin typeface="Arial"/>
                <a:ea typeface="Arial"/>
                <a:cs typeface="Arial"/>
                <a:sym typeface="Arial"/>
              </a:rPr>
              <a:t> for market segmentation. We also performed </a:t>
            </a:r>
            <a:r>
              <a:rPr lang="en" sz="1900" b="1">
                <a:latin typeface="Arial"/>
                <a:ea typeface="Arial"/>
                <a:cs typeface="Arial"/>
                <a:sym typeface="Arial"/>
              </a:rPr>
              <a:t>text mining, topic modeling, and sentiment analysis</a:t>
            </a:r>
            <a:r>
              <a:rPr lang="en" sz="1900">
                <a:latin typeface="Arial"/>
                <a:ea typeface="Arial"/>
                <a:cs typeface="Arial"/>
                <a:sym typeface="Arial"/>
              </a:rPr>
              <a:t> to extract insights from listing descriptions. Collectively, these techniques enabled us to assess pricing elasticity, identify neighborhood-level saturation, and understand guest sentiment covering all major topics from </a:t>
            </a:r>
            <a:r>
              <a:rPr lang="en" sz="1900" b="1">
                <a:latin typeface="Arial"/>
                <a:ea typeface="Arial"/>
                <a:cs typeface="Arial"/>
                <a:sym typeface="Arial"/>
              </a:rPr>
              <a:t>basic data analysis to advanced predictive modeling and big data decision tools</a:t>
            </a:r>
            <a:r>
              <a:rPr lang="en" sz="1900">
                <a:latin typeface="Arial"/>
                <a:ea typeface="Arial"/>
                <a:cs typeface="Arial"/>
                <a:sym typeface="Arial"/>
              </a:rPr>
              <a:t>.</a:t>
            </a:r>
            <a:endParaRPr sz="1900" b="1"/>
          </a:p>
        </p:txBody>
      </p:sp>
      <p:sp>
        <p:nvSpPr>
          <p:cNvPr id="806" name="Google Shape;806;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87"/>
          <p:cNvSpPr txBox="1">
            <a:spLocks noGrp="1"/>
          </p:cNvSpPr>
          <p:nvPr>
            <p:ph type="subTitle" idx="1"/>
          </p:nvPr>
        </p:nvSpPr>
        <p:spPr>
          <a:xfrm>
            <a:off x="2553450" y="1970850"/>
            <a:ext cx="4037100" cy="120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800"/>
              <a:t>Part - III</a:t>
            </a:r>
            <a:endParaRPr sz="6800"/>
          </a:p>
        </p:txBody>
      </p:sp>
      <p:sp>
        <p:nvSpPr>
          <p:cNvPr id="812" name="Google Shape;812;p8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Recommended Decisions</a:t>
            </a:r>
            <a:endParaRPr/>
          </a:p>
        </p:txBody>
      </p:sp>
      <p:sp>
        <p:nvSpPr>
          <p:cNvPr id="818" name="Google Shape;818;p88"/>
          <p:cNvSpPr txBox="1">
            <a:spLocks noGrp="1"/>
          </p:cNvSpPr>
          <p:nvPr>
            <p:ph type="body" idx="1"/>
          </p:nvPr>
        </p:nvSpPr>
        <p:spPr>
          <a:xfrm>
            <a:off x="713225" y="1290400"/>
            <a:ext cx="7717500" cy="3481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Optimize Room Type Strategy: </a:t>
            </a:r>
            <a:endParaRPr sz="1400" b="1"/>
          </a:p>
          <a:p>
            <a:pPr marL="457200" lvl="0" indent="0" algn="l" rtl="0">
              <a:spcBef>
                <a:spcPts val="0"/>
              </a:spcBef>
              <a:spcAft>
                <a:spcPts val="0"/>
              </a:spcAft>
              <a:buNone/>
            </a:pPr>
            <a:r>
              <a:rPr lang="en" sz="1400"/>
              <a:t>Focus on promoting </a:t>
            </a:r>
            <a:r>
              <a:rPr lang="en" sz="1400" i="1"/>
              <a:t>private and shared rooms</a:t>
            </a:r>
            <a:r>
              <a:rPr lang="en" sz="1400"/>
              <a:t>, which have shown the highest occupancy rates (~80% in Bourse and ~50% in residential areas). Convert underperforming </a:t>
            </a:r>
            <a:r>
              <a:rPr lang="en" sz="1400" i="1"/>
              <a:t>hotel rooms</a:t>
            </a:r>
            <a:r>
              <a:rPr lang="en" sz="1400"/>
              <a:t> (25% occupancy) into private/shared spaces to maximize returns.</a:t>
            </a:r>
            <a:endParaRPr sz="1400"/>
          </a:p>
          <a:p>
            <a:pPr marL="45720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b="1"/>
              <a:t>Target High-Demand Areas with Low Supply:</a:t>
            </a:r>
            <a:endParaRPr sz="1400" b="1"/>
          </a:p>
          <a:p>
            <a:pPr marL="457200" lvl="0" indent="0" algn="l" rtl="0">
              <a:spcBef>
                <a:spcPts val="0"/>
              </a:spcBef>
              <a:spcAft>
                <a:spcPts val="0"/>
              </a:spcAft>
              <a:buNone/>
            </a:pPr>
            <a:r>
              <a:rPr lang="en" sz="1400"/>
              <a:t>Neighborhoods like </a:t>
            </a:r>
            <a:r>
              <a:rPr lang="en" sz="1400" i="1"/>
              <a:t>Élysée</a:t>
            </a:r>
            <a:r>
              <a:rPr lang="en" sz="1400"/>
              <a:t> and </a:t>
            </a:r>
            <a:r>
              <a:rPr lang="en" sz="1400" i="1"/>
              <a:t>Opera</a:t>
            </a:r>
            <a:r>
              <a:rPr lang="en" sz="1400"/>
              <a:t> have high demand but limited listings. Encourage new hosts or expansion in these zones to capture unmet demand and drive revenue growth.</a:t>
            </a:r>
            <a:endParaRPr sz="1400"/>
          </a:p>
          <a:p>
            <a:pPr marL="45720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b="1"/>
              <a:t>Capitalize on Proximity to Attractions:</a:t>
            </a:r>
            <a:endParaRPr sz="1400" b="1"/>
          </a:p>
          <a:p>
            <a:pPr marL="457200" lvl="0" indent="0" algn="l" rtl="0">
              <a:spcBef>
                <a:spcPts val="0"/>
              </a:spcBef>
              <a:spcAft>
                <a:spcPts val="0"/>
              </a:spcAft>
              <a:buNone/>
            </a:pPr>
            <a:r>
              <a:rPr lang="en" sz="1400"/>
              <a:t>Promote listings within 3 km of major attractions like the Eiffel Tower, as they consistently receive more bookings and offer higher earning potential. </a:t>
            </a:r>
            <a:r>
              <a:rPr lang="en" sz="1400" b="1"/>
              <a:t> </a:t>
            </a:r>
            <a:endParaRPr sz="1400" b="1"/>
          </a:p>
        </p:txBody>
      </p:sp>
      <p:sp>
        <p:nvSpPr>
          <p:cNvPr id="819" name="Google Shape;819;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9"/>
          <p:cNvSpPr txBox="1">
            <a:spLocks noGrp="1"/>
          </p:cNvSpPr>
          <p:nvPr>
            <p:ph type="title"/>
          </p:nvPr>
        </p:nvSpPr>
        <p:spPr>
          <a:xfrm>
            <a:off x="455221" y="1321125"/>
            <a:ext cx="5094600" cy="17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
        <p:nvSpPr>
          <p:cNvPr id="826" name="Google Shape;826;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7"/>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Problem?</a:t>
            </a:r>
            <a:endParaRPr/>
          </a:p>
        </p:txBody>
      </p:sp>
      <p:sp>
        <p:nvSpPr>
          <p:cNvPr id="547" name="Google Shape;547;p57"/>
          <p:cNvSpPr txBox="1">
            <a:spLocks noGrp="1"/>
          </p:cNvSpPr>
          <p:nvPr>
            <p:ph type="body" idx="1"/>
          </p:nvPr>
        </p:nvSpPr>
        <p:spPr>
          <a:xfrm>
            <a:off x="713225" y="1290400"/>
            <a:ext cx="7717500" cy="34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Problem Statement: </a:t>
            </a:r>
            <a:r>
              <a:rPr lang="en" sz="1500"/>
              <a:t>Our goal is to analyze how location affects occupancy rates for Airbnb listings in Paris. While some neighborhoods experience consistently high bookings, others may struggle due to pricing, competition, or lack of tourist appeal.</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Key Question to Address:</a:t>
            </a:r>
            <a:endParaRPr sz="1500"/>
          </a:p>
          <a:p>
            <a:pPr marL="457200" lvl="0" indent="-323850" algn="l" rtl="0">
              <a:spcBef>
                <a:spcPts val="0"/>
              </a:spcBef>
              <a:spcAft>
                <a:spcPts val="0"/>
              </a:spcAft>
              <a:buSzPts val="1500"/>
              <a:buChar char="●"/>
            </a:pPr>
            <a:r>
              <a:rPr lang="en" sz="1500"/>
              <a:t>Which neighborhoods in Paris have the highest and lowest Airbnb occupancy rates?</a:t>
            </a:r>
            <a:endParaRPr sz="1500"/>
          </a:p>
          <a:p>
            <a:pPr marL="0" lvl="0" indent="0" algn="l" rtl="0">
              <a:spcBef>
                <a:spcPts val="0"/>
              </a:spcBef>
              <a:spcAft>
                <a:spcPts val="0"/>
              </a:spcAft>
              <a:buNone/>
            </a:pPr>
            <a:r>
              <a:rPr lang="en" sz="1500"/>
              <a:t>Additional Questions that can be answered through this group project:</a:t>
            </a:r>
            <a:endParaRPr sz="1500"/>
          </a:p>
          <a:p>
            <a:pPr marL="457200" lvl="0" indent="-323850" algn="l" rtl="0">
              <a:spcBef>
                <a:spcPts val="0"/>
              </a:spcBef>
              <a:spcAft>
                <a:spcPts val="0"/>
              </a:spcAft>
              <a:buSzPts val="1500"/>
              <a:buChar char="●"/>
            </a:pPr>
            <a:r>
              <a:rPr lang="en" sz="1500"/>
              <a:t>Are occupancy rates correlated with proximity to popular tourist attractions?</a:t>
            </a:r>
            <a:endParaRPr sz="1500"/>
          </a:p>
          <a:p>
            <a:pPr marL="457200" lvl="0" indent="-323850" algn="l" rtl="0">
              <a:spcBef>
                <a:spcPts val="0"/>
              </a:spcBef>
              <a:spcAft>
                <a:spcPts val="0"/>
              </a:spcAft>
              <a:buSzPts val="1500"/>
              <a:buChar char="●"/>
            </a:pPr>
            <a:r>
              <a:rPr lang="en" sz="1500"/>
              <a:t>Are some neighborhoods oversaturated with listings, leading to lower occupancy due to competition?</a:t>
            </a:r>
            <a:endParaRPr sz="1500"/>
          </a:p>
          <a:p>
            <a:pPr marL="457200" lvl="0" indent="-323850" algn="l" rtl="0">
              <a:spcBef>
                <a:spcPts val="0"/>
              </a:spcBef>
              <a:spcAft>
                <a:spcPts val="0"/>
              </a:spcAft>
              <a:buSzPts val="1500"/>
              <a:buChar char="●"/>
            </a:pPr>
            <a:r>
              <a:rPr lang="en" sz="1500"/>
              <a:t>How do different room types compare in terms of popularity and preference?</a:t>
            </a:r>
            <a:endParaRPr sz="1500"/>
          </a:p>
        </p:txBody>
      </p:sp>
      <p:sp>
        <p:nvSpPr>
          <p:cNvPr id="548" name="Google Shape;548;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a:t>
            </a:r>
            <a:endParaRPr/>
          </a:p>
        </p:txBody>
      </p:sp>
      <p:sp>
        <p:nvSpPr>
          <p:cNvPr id="554" name="Google Shape;554;p58"/>
          <p:cNvSpPr txBox="1">
            <a:spLocks noGrp="1"/>
          </p:cNvSpPr>
          <p:nvPr>
            <p:ph type="body" idx="1"/>
          </p:nvPr>
        </p:nvSpPr>
        <p:spPr>
          <a:xfrm>
            <a:off x="720000" y="1204550"/>
            <a:ext cx="3925800" cy="356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Paris, France</a:t>
            </a:r>
            <a:endParaRPr sz="1500"/>
          </a:p>
          <a:p>
            <a:pPr marL="457200" lvl="0" indent="-323850" algn="l" rtl="0">
              <a:spcBef>
                <a:spcPts val="0"/>
              </a:spcBef>
              <a:spcAft>
                <a:spcPts val="0"/>
              </a:spcAft>
              <a:buSzPts val="1500"/>
              <a:buChar char="●"/>
            </a:pPr>
            <a:r>
              <a:rPr lang="en" sz="1500"/>
              <a:t>91,031 listings (based on insideairbnb)</a:t>
            </a:r>
            <a:endParaRPr sz="1500"/>
          </a:p>
          <a:p>
            <a:pPr marL="457200" lvl="0" indent="-323850" algn="l" rtl="0">
              <a:spcBef>
                <a:spcPts val="0"/>
              </a:spcBef>
              <a:spcAft>
                <a:spcPts val="0"/>
              </a:spcAft>
              <a:buSzPts val="1500"/>
              <a:buChar char="●"/>
            </a:pPr>
            <a:r>
              <a:rPr lang="en" sz="1500"/>
              <a:t>Known as the "City of Light" and the “City of Love”</a:t>
            </a:r>
            <a:endParaRPr sz="1500"/>
          </a:p>
          <a:p>
            <a:pPr marL="457200" lvl="0" indent="-323850" algn="l" rtl="0">
              <a:spcBef>
                <a:spcPts val="0"/>
              </a:spcBef>
              <a:spcAft>
                <a:spcPts val="0"/>
              </a:spcAft>
              <a:buSzPts val="1500"/>
              <a:buChar char="●"/>
            </a:pPr>
            <a:r>
              <a:rPr lang="en" sz="1500"/>
              <a:t>One of the most visited cities in the world, attracting </a:t>
            </a:r>
            <a:r>
              <a:rPr lang="en" sz="1500" b="1"/>
              <a:t>over 30 million tourists annually</a:t>
            </a:r>
            <a:endParaRPr sz="1500" b="1"/>
          </a:p>
        </p:txBody>
      </p:sp>
      <p:pic>
        <p:nvPicPr>
          <p:cNvPr id="555" name="Google Shape;555;p58"/>
          <p:cNvPicPr preferRelativeResize="0"/>
          <p:nvPr/>
        </p:nvPicPr>
        <p:blipFill>
          <a:blip r:embed="rId3">
            <a:alphaModFix/>
          </a:blip>
          <a:stretch>
            <a:fillRect/>
          </a:stretch>
        </p:blipFill>
        <p:spPr>
          <a:xfrm>
            <a:off x="5234953" y="441675"/>
            <a:ext cx="3651075" cy="2434050"/>
          </a:xfrm>
          <a:prstGeom prst="rect">
            <a:avLst/>
          </a:prstGeom>
          <a:noFill/>
          <a:ln>
            <a:noFill/>
          </a:ln>
        </p:spPr>
      </p:pic>
      <p:pic>
        <p:nvPicPr>
          <p:cNvPr id="556" name="Google Shape;556;p58"/>
          <p:cNvPicPr preferRelativeResize="0"/>
          <p:nvPr/>
        </p:nvPicPr>
        <p:blipFill rotWithShape="1">
          <a:blip r:embed="rId4">
            <a:alphaModFix/>
          </a:blip>
          <a:srcRect t="4388"/>
          <a:stretch/>
        </p:blipFill>
        <p:spPr>
          <a:xfrm>
            <a:off x="4536825" y="2691875"/>
            <a:ext cx="3411425" cy="2367708"/>
          </a:xfrm>
          <a:prstGeom prst="rect">
            <a:avLst/>
          </a:prstGeom>
          <a:noFill/>
          <a:ln>
            <a:noFill/>
          </a:ln>
        </p:spPr>
      </p:pic>
      <p:pic>
        <p:nvPicPr>
          <p:cNvPr id="557" name="Google Shape;557;p58"/>
          <p:cNvPicPr preferRelativeResize="0"/>
          <p:nvPr/>
        </p:nvPicPr>
        <p:blipFill>
          <a:blip r:embed="rId5">
            <a:alphaModFix/>
          </a:blip>
          <a:stretch>
            <a:fillRect/>
          </a:stretch>
        </p:blipFill>
        <p:spPr>
          <a:xfrm>
            <a:off x="882150" y="3941107"/>
            <a:ext cx="2831124" cy="678042"/>
          </a:xfrm>
          <a:prstGeom prst="rect">
            <a:avLst/>
          </a:prstGeom>
          <a:noFill/>
          <a:ln>
            <a:noFill/>
          </a:ln>
        </p:spPr>
      </p:pic>
      <p:pic>
        <p:nvPicPr>
          <p:cNvPr id="558" name="Google Shape;558;p58"/>
          <p:cNvPicPr preferRelativeResize="0"/>
          <p:nvPr/>
        </p:nvPicPr>
        <p:blipFill>
          <a:blip r:embed="rId6">
            <a:alphaModFix/>
          </a:blip>
          <a:stretch>
            <a:fillRect/>
          </a:stretch>
        </p:blipFill>
        <p:spPr>
          <a:xfrm>
            <a:off x="882150" y="3258949"/>
            <a:ext cx="2831125" cy="618726"/>
          </a:xfrm>
          <a:prstGeom prst="rect">
            <a:avLst/>
          </a:prstGeom>
          <a:noFill/>
          <a:ln>
            <a:noFill/>
          </a:ln>
        </p:spPr>
      </p:pic>
      <p:sp>
        <p:nvSpPr>
          <p:cNvPr id="559" name="Google Shape;559;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9"/>
          <p:cNvSpPr txBox="1">
            <a:spLocks noGrp="1"/>
          </p:cNvSpPr>
          <p:nvPr>
            <p:ph type="subTitle" idx="1"/>
          </p:nvPr>
        </p:nvSpPr>
        <p:spPr>
          <a:xfrm>
            <a:off x="2553450" y="1970850"/>
            <a:ext cx="4037100" cy="1201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800"/>
              <a:t>Part - II</a:t>
            </a:r>
            <a:endParaRPr sz="6800"/>
          </a:p>
        </p:txBody>
      </p:sp>
      <p:sp>
        <p:nvSpPr>
          <p:cNvPr id="565" name="Google Shape;565;p5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0"/>
          <p:cNvSpPr txBox="1">
            <a:spLocks noGrp="1"/>
          </p:cNvSpPr>
          <p:nvPr>
            <p:ph type="subTitle" idx="1"/>
          </p:nvPr>
        </p:nvSpPr>
        <p:spPr>
          <a:xfrm>
            <a:off x="524375" y="1781825"/>
            <a:ext cx="3458100" cy="14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Highest and Lowest activity in the neighborhoods, based on reviews</a:t>
            </a:r>
            <a:endParaRPr/>
          </a:p>
        </p:txBody>
      </p:sp>
      <p:pic>
        <p:nvPicPr>
          <p:cNvPr id="571" name="Google Shape;571;p60"/>
          <p:cNvPicPr preferRelativeResize="0"/>
          <p:nvPr/>
        </p:nvPicPr>
        <p:blipFill>
          <a:blip r:embed="rId3">
            <a:alphaModFix/>
          </a:blip>
          <a:stretch>
            <a:fillRect/>
          </a:stretch>
        </p:blipFill>
        <p:spPr>
          <a:xfrm>
            <a:off x="4478200" y="243663"/>
            <a:ext cx="4076349" cy="4673825"/>
          </a:xfrm>
          <a:prstGeom prst="rect">
            <a:avLst/>
          </a:prstGeom>
          <a:noFill/>
          <a:ln>
            <a:noFill/>
          </a:ln>
        </p:spPr>
      </p:pic>
      <p:sp>
        <p:nvSpPr>
          <p:cNvPr id="572" name="Google Shape;572;p6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61"/>
          <p:cNvPicPr preferRelativeResize="0"/>
          <p:nvPr/>
        </p:nvPicPr>
        <p:blipFill>
          <a:blip r:embed="rId3">
            <a:alphaModFix/>
          </a:blip>
          <a:stretch>
            <a:fillRect/>
          </a:stretch>
        </p:blipFill>
        <p:spPr>
          <a:xfrm>
            <a:off x="565650" y="1005275"/>
            <a:ext cx="4727326" cy="3522775"/>
          </a:xfrm>
          <a:prstGeom prst="rect">
            <a:avLst/>
          </a:prstGeom>
          <a:noFill/>
          <a:ln>
            <a:noFill/>
          </a:ln>
        </p:spPr>
      </p:pic>
      <p:sp>
        <p:nvSpPr>
          <p:cNvPr id="578" name="Google Shape;578;p61"/>
          <p:cNvSpPr txBox="1">
            <a:spLocks noGrp="1"/>
          </p:cNvSpPr>
          <p:nvPr>
            <p:ph type="subTitle" idx="1"/>
          </p:nvPr>
        </p:nvSpPr>
        <p:spPr>
          <a:xfrm>
            <a:off x="524375" y="448875"/>
            <a:ext cx="8153700" cy="5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and Lowest activity in the neighborhoods, based on reviews</a:t>
            </a:r>
            <a:endParaRPr/>
          </a:p>
          <a:p>
            <a:pPr marL="0" lvl="0" indent="0" algn="ctr" rtl="0">
              <a:spcBef>
                <a:spcPts val="0"/>
              </a:spcBef>
              <a:spcAft>
                <a:spcPts val="0"/>
              </a:spcAft>
              <a:buNone/>
            </a:pPr>
            <a:r>
              <a:rPr lang="en"/>
              <a:t>Visualized</a:t>
            </a:r>
            <a:endParaRPr/>
          </a:p>
        </p:txBody>
      </p:sp>
      <p:sp>
        <p:nvSpPr>
          <p:cNvPr id="579" name="Google Shape;579;p61"/>
          <p:cNvSpPr txBox="1">
            <a:spLocks noGrp="1"/>
          </p:cNvSpPr>
          <p:nvPr>
            <p:ph type="title" idx="4294967295"/>
          </p:nvPr>
        </p:nvSpPr>
        <p:spPr>
          <a:xfrm>
            <a:off x="5688624" y="1005275"/>
            <a:ext cx="3288300" cy="33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lt1"/>
                </a:solidFill>
                <a:latin typeface="Barlow"/>
                <a:ea typeface="Barlow"/>
                <a:cs typeface="Barlow"/>
                <a:sym typeface="Barlow"/>
              </a:rPr>
              <a:t>Highest </a:t>
            </a:r>
            <a:endParaRPr sz="1300" b="1">
              <a:solidFill>
                <a:schemeClr val="lt1"/>
              </a:solidFill>
              <a:latin typeface="Barlow"/>
              <a:ea typeface="Barlow"/>
              <a:cs typeface="Barlow"/>
              <a:sym typeface="Barlow"/>
            </a:endParaRPr>
          </a:p>
          <a:p>
            <a:pPr marL="0" lvl="0" indent="0" algn="ctr" rtl="0">
              <a:spcBef>
                <a:spcPts val="0"/>
              </a:spcBef>
              <a:spcAft>
                <a:spcPts val="0"/>
              </a:spcAft>
              <a:buNone/>
            </a:pPr>
            <a:endParaRPr sz="1300" b="1">
              <a:solidFill>
                <a:schemeClr val="lt1"/>
              </a:solidFill>
              <a:latin typeface="Barlow"/>
              <a:ea typeface="Barlow"/>
              <a:cs typeface="Barlow"/>
              <a:sym typeface="Barlow"/>
            </a:endParaRPr>
          </a:p>
          <a:p>
            <a:pPr marL="0" lvl="0" indent="0" algn="ctr" rtl="0">
              <a:spcBef>
                <a:spcPts val="0"/>
              </a:spcBef>
              <a:spcAft>
                <a:spcPts val="0"/>
              </a:spcAft>
              <a:buNone/>
            </a:pPr>
            <a:endParaRPr sz="1300" b="1">
              <a:solidFill>
                <a:schemeClr val="lt1"/>
              </a:solidFill>
              <a:latin typeface="Barlow"/>
              <a:ea typeface="Barlow"/>
              <a:cs typeface="Barlow"/>
              <a:sym typeface="Barlow"/>
            </a:endParaRPr>
          </a:p>
          <a:p>
            <a:pPr marL="0" lvl="0" indent="0" algn="ctr" rtl="0">
              <a:spcBef>
                <a:spcPts val="0"/>
              </a:spcBef>
              <a:spcAft>
                <a:spcPts val="0"/>
              </a:spcAft>
              <a:buNone/>
            </a:pPr>
            <a:endParaRPr sz="1300" b="1">
              <a:solidFill>
                <a:schemeClr val="lt1"/>
              </a:solidFill>
              <a:latin typeface="Barlow"/>
              <a:ea typeface="Barlow"/>
              <a:cs typeface="Barlow"/>
              <a:sym typeface="Barlow"/>
            </a:endParaRPr>
          </a:p>
          <a:p>
            <a:pPr marL="0" lvl="0" indent="0" algn="ctr" rtl="0">
              <a:spcBef>
                <a:spcPts val="0"/>
              </a:spcBef>
              <a:spcAft>
                <a:spcPts val="0"/>
              </a:spcAft>
              <a:buNone/>
            </a:pPr>
            <a:endParaRPr sz="1300" b="1">
              <a:solidFill>
                <a:schemeClr val="lt1"/>
              </a:solidFill>
              <a:latin typeface="Barlow"/>
              <a:ea typeface="Barlow"/>
              <a:cs typeface="Barlow"/>
              <a:sym typeface="Barlow"/>
            </a:endParaRPr>
          </a:p>
          <a:p>
            <a:pPr marL="0" lvl="0" indent="0" algn="ctr" rtl="0">
              <a:spcBef>
                <a:spcPts val="0"/>
              </a:spcBef>
              <a:spcAft>
                <a:spcPts val="0"/>
              </a:spcAft>
              <a:buNone/>
            </a:pPr>
            <a:endParaRPr sz="1300" b="1">
              <a:solidFill>
                <a:schemeClr val="lt1"/>
              </a:solidFill>
              <a:latin typeface="Barlow"/>
              <a:ea typeface="Barlow"/>
              <a:cs typeface="Barlow"/>
              <a:sym typeface="Barlow"/>
            </a:endParaRPr>
          </a:p>
          <a:p>
            <a:pPr marL="0" lvl="0" indent="0" algn="ctr" rtl="0">
              <a:spcBef>
                <a:spcPts val="0"/>
              </a:spcBef>
              <a:spcAft>
                <a:spcPts val="0"/>
              </a:spcAft>
              <a:buNone/>
            </a:pPr>
            <a:endParaRPr sz="1300" b="1">
              <a:solidFill>
                <a:schemeClr val="lt1"/>
              </a:solidFill>
              <a:latin typeface="Barlow"/>
              <a:ea typeface="Barlow"/>
              <a:cs typeface="Barlow"/>
              <a:sym typeface="Barlow"/>
            </a:endParaRPr>
          </a:p>
          <a:p>
            <a:pPr marL="0" lvl="0" indent="0" algn="ctr" rtl="0">
              <a:spcBef>
                <a:spcPts val="0"/>
              </a:spcBef>
              <a:spcAft>
                <a:spcPts val="0"/>
              </a:spcAft>
              <a:buNone/>
            </a:pPr>
            <a:endParaRPr sz="1300" b="1">
              <a:solidFill>
                <a:schemeClr val="lt1"/>
              </a:solidFill>
              <a:latin typeface="Barlow"/>
              <a:ea typeface="Barlow"/>
              <a:cs typeface="Barlow"/>
              <a:sym typeface="Barlow"/>
            </a:endParaRPr>
          </a:p>
          <a:p>
            <a:pPr marL="0" lvl="0" indent="0" algn="ctr" rtl="0">
              <a:spcBef>
                <a:spcPts val="0"/>
              </a:spcBef>
              <a:spcAft>
                <a:spcPts val="0"/>
              </a:spcAft>
              <a:buNone/>
            </a:pPr>
            <a:r>
              <a:rPr lang="en" sz="1300" b="1">
                <a:solidFill>
                  <a:schemeClr val="lt1"/>
                </a:solidFill>
                <a:latin typeface="Barlow"/>
                <a:ea typeface="Barlow"/>
                <a:cs typeface="Barlow"/>
                <a:sym typeface="Barlow"/>
              </a:rPr>
              <a:t>Lowest</a:t>
            </a:r>
            <a:endParaRPr sz="1300" b="1">
              <a:solidFill>
                <a:schemeClr val="lt1"/>
              </a:solidFill>
              <a:latin typeface="Barlow"/>
              <a:ea typeface="Barlow"/>
              <a:cs typeface="Barlow"/>
              <a:sym typeface="Barlow"/>
            </a:endParaRPr>
          </a:p>
          <a:p>
            <a:pPr marL="0" lvl="0" indent="0" algn="ctr" rtl="0">
              <a:spcBef>
                <a:spcPts val="0"/>
              </a:spcBef>
              <a:spcAft>
                <a:spcPts val="0"/>
              </a:spcAft>
              <a:buNone/>
            </a:pPr>
            <a:endParaRPr sz="1300" b="1">
              <a:solidFill>
                <a:schemeClr val="lt1"/>
              </a:solidFill>
              <a:latin typeface="Barlow"/>
              <a:ea typeface="Barlow"/>
              <a:cs typeface="Barlow"/>
              <a:sym typeface="Barlow"/>
            </a:endParaRPr>
          </a:p>
          <a:p>
            <a:pPr marL="0" lvl="0" indent="0" algn="ctr" rtl="0">
              <a:spcBef>
                <a:spcPts val="0"/>
              </a:spcBef>
              <a:spcAft>
                <a:spcPts val="0"/>
              </a:spcAft>
              <a:buNone/>
            </a:pPr>
            <a:endParaRPr sz="1300" b="1">
              <a:solidFill>
                <a:schemeClr val="lt1"/>
              </a:solidFill>
              <a:latin typeface="Barlow"/>
              <a:ea typeface="Barlow"/>
              <a:cs typeface="Barlow"/>
              <a:sym typeface="Barlow"/>
            </a:endParaRPr>
          </a:p>
          <a:p>
            <a:pPr marL="0" lvl="0" indent="0" algn="ctr" rtl="0">
              <a:spcBef>
                <a:spcPts val="0"/>
              </a:spcBef>
              <a:spcAft>
                <a:spcPts val="0"/>
              </a:spcAft>
              <a:buNone/>
            </a:pPr>
            <a:endParaRPr sz="1300" b="1">
              <a:solidFill>
                <a:schemeClr val="lt1"/>
              </a:solidFill>
              <a:latin typeface="Barlow"/>
              <a:ea typeface="Barlow"/>
              <a:cs typeface="Barlow"/>
              <a:sym typeface="Barlow"/>
            </a:endParaRPr>
          </a:p>
        </p:txBody>
      </p:sp>
      <p:pic>
        <p:nvPicPr>
          <p:cNvPr id="580" name="Google Shape;580;p61"/>
          <p:cNvPicPr preferRelativeResize="0"/>
          <p:nvPr/>
        </p:nvPicPr>
        <p:blipFill rotWithShape="1">
          <a:blip r:embed="rId4">
            <a:alphaModFix/>
          </a:blip>
          <a:srcRect/>
          <a:stretch/>
        </p:blipFill>
        <p:spPr>
          <a:xfrm>
            <a:off x="5980225" y="1365950"/>
            <a:ext cx="2705099" cy="1123525"/>
          </a:xfrm>
          <a:prstGeom prst="rect">
            <a:avLst/>
          </a:prstGeom>
          <a:noFill/>
          <a:ln>
            <a:noFill/>
          </a:ln>
        </p:spPr>
      </p:pic>
      <p:pic>
        <p:nvPicPr>
          <p:cNvPr id="581" name="Google Shape;581;p61"/>
          <p:cNvPicPr preferRelativeResize="0"/>
          <p:nvPr/>
        </p:nvPicPr>
        <p:blipFill>
          <a:blip r:embed="rId5">
            <a:alphaModFix/>
          </a:blip>
          <a:stretch>
            <a:fillRect/>
          </a:stretch>
        </p:blipFill>
        <p:spPr>
          <a:xfrm>
            <a:off x="5980225" y="3069350"/>
            <a:ext cx="2705100" cy="1122705"/>
          </a:xfrm>
          <a:prstGeom prst="rect">
            <a:avLst/>
          </a:prstGeom>
          <a:noFill/>
          <a:ln>
            <a:noFill/>
          </a:ln>
        </p:spPr>
      </p:pic>
      <p:sp>
        <p:nvSpPr>
          <p:cNvPr id="582" name="Google Shape;582;p61"/>
          <p:cNvSpPr/>
          <p:nvPr/>
        </p:nvSpPr>
        <p:spPr>
          <a:xfrm>
            <a:off x="3070550" y="2505750"/>
            <a:ext cx="132000" cy="132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83" name="Google Shape;583;p61"/>
          <p:cNvSpPr txBox="1">
            <a:spLocks noGrp="1"/>
          </p:cNvSpPr>
          <p:nvPr>
            <p:ph type="subTitle" idx="1"/>
          </p:nvPr>
        </p:nvSpPr>
        <p:spPr>
          <a:xfrm>
            <a:off x="844175" y="4588975"/>
            <a:ext cx="7514100" cy="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Highest: 2nd, 1st, 8th, 3rd, 4th, 9th | | Lowest: 13th, 11th, 17th, 18th, 19th, 20th</a:t>
            </a:r>
            <a:endParaRPr sz="1400"/>
          </a:p>
        </p:txBody>
      </p:sp>
      <p:sp>
        <p:nvSpPr>
          <p:cNvPr id="584" name="Google Shape;584;p61"/>
          <p:cNvSpPr/>
          <p:nvPr/>
        </p:nvSpPr>
        <p:spPr>
          <a:xfrm>
            <a:off x="3028550" y="2700650"/>
            <a:ext cx="132000" cy="132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85" name="Google Shape;585;p61"/>
          <p:cNvSpPr/>
          <p:nvPr/>
        </p:nvSpPr>
        <p:spPr>
          <a:xfrm>
            <a:off x="2590775" y="2373750"/>
            <a:ext cx="132000" cy="132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86" name="Google Shape;586;p61"/>
          <p:cNvSpPr/>
          <p:nvPr/>
        </p:nvSpPr>
        <p:spPr>
          <a:xfrm>
            <a:off x="3550250" y="2649900"/>
            <a:ext cx="132000" cy="132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87" name="Google Shape;587;p61"/>
          <p:cNvSpPr/>
          <p:nvPr/>
        </p:nvSpPr>
        <p:spPr>
          <a:xfrm>
            <a:off x="3380150" y="2867850"/>
            <a:ext cx="132000" cy="132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88" name="Google Shape;588;p61"/>
          <p:cNvSpPr/>
          <p:nvPr/>
        </p:nvSpPr>
        <p:spPr>
          <a:xfrm>
            <a:off x="2938550" y="2241750"/>
            <a:ext cx="132000" cy="132000"/>
          </a:xfrm>
          <a:prstGeom prst="ellipse">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89" name="Google Shape;589;p61"/>
          <p:cNvSpPr/>
          <p:nvPr/>
        </p:nvSpPr>
        <p:spPr>
          <a:xfrm>
            <a:off x="3630050" y="3875250"/>
            <a:ext cx="132000" cy="132000"/>
          </a:xfrm>
          <a:prstGeom prst="ellipse">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90" name="Google Shape;590;p61"/>
          <p:cNvSpPr/>
          <p:nvPr/>
        </p:nvSpPr>
        <p:spPr>
          <a:xfrm>
            <a:off x="4053400" y="2902725"/>
            <a:ext cx="132000" cy="132000"/>
          </a:xfrm>
          <a:prstGeom prst="ellipse">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91" name="Google Shape;591;p61"/>
          <p:cNvSpPr/>
          <p:nvPr/>
        </p:nvSpPr>
        <p:spPr>
          <a:xfrm>
            <a:off x="2645675" y="1861713"/>
            <a:ext cx="132000" cy="132000"/>
          </a:xfrm>
          <a:prstGeom prst="ellipse">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92" name="Google Shape;592;p61"/>
          <p:cNvSpPr/>
          <p:nvPr/>
        </p:nvSpPr>
        <p:spPr>
          <a:xfrm>
            <a:off x="4218650" y="1993725"/>
            <a:ext cx="132000" cy="132000"/>
          </a:xfrm>
          <a:prstGeom prst="ellipse">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93" name="Google Shape;593;p61"/>
          <p:cNvSpPr/>
          <p:nvPr/>
        </p:nvSpPr>
        <p:spPr>
          <a:xfrm>
            <a:off x="3550250" y="1729725"/>
            <a:ext cx="132000" cy="132000"/>
          </a:xfrm>
          <a:prstGeom prst="ellipse">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94" name="Google Shape;594;p61"/>
          <p:cNvSpPr/>
          <p:nvPr/>
        </p:nvSpPr>
        <p:spPr>
          <a:xfrm>
            <a:off x="4535225" y="2621525"/>
            <a:ext cx="132000" cy="132000"/>
          </a:xfrm>
          <a:prstGeom prst="ellipse">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95" name="Google Shape;595;p6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2"/>
          <p:cNvSpPr txBox="1">
            <a:spLocks noGrp="1"/>
          </p:cNvSpPr>
          <p:nvPr>
            <p:ph type="title"/>
          </p:nvPr>
        </p:nvSpPr>
        <p:spPr>
          <a:xfrm>
            <a:off x="328450" y="1042825"/>
            <a:ext cx="4836300" cy="146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ivvic Medium"/>
              <a:buChar char="●"/>
            </a:pPr>
            <a:r>
              <a:rPr lang="en" sz="1400">
                <a:latin typeface="Livvic Medium"/>
                <a:ea typeface="Livvic Medium"/>
                <a:cs typeface="Livvic Medium"/>
                <a:sym typeface="Livvic Medium"/>
              </a:rPr>
              <a:t>There is a very slight positive trend (more listings = slightly higher occupancy).</a:t>
            </a:r>
            <a:endParaRPr sz="1400">
              <a:latin typeface="Livvic Medium"/>
              <a:ea typeface="Livvic Medium"/>
              <a:cs typeface="Livvic Medium"/>
              <a:sym typeface="Livvic Medium"/>
            </a:endParaRPr>
          </a:p>
          <a:p>
            <a:pPr marL="457200" lvl="0" indent="-317500" algn="l" rtl="0">
              <a:spcBef>
                <a:spcPts val="0"/>
              </a:spcBef>
              <a:spcAft>
                <a:spcPts val="0"/>
              </a:spcAft>
              <a:buSzPts val="1400"/>
              <a:buFont typeface="Livvic Medium"/>
              <a:buChar char="●"/>
            </a:pPr>
            <a:r>
              <a:rPr lang="en" sz="1400">
                <a:latin typeface="Livvic Medium"/>
                <a:ea typeface="Livvic Medium"/>
                <a:cs typeface="Livvic Medium"/>
                <a:sym typeface="Livvic Medium"/>
              </a:rPr>
              <a:t>But the points are very spread out → no strong clear pattern visually.</a:t>
            </a:r>
            <a:endParaRPr sz="1400">
              <a:latin typeface="Livvic Medium"/>
              <a:ea typeface="Livvic Medium"/>
              <a:cs typeface="Livvic Medium"/>
              <a:sym typeface="Livvic Medium"/>
            </a:endParaRPr>
          </a:p>
          <a:p>
            <a:pPr marL="0" lvl="0" indent="0" algn="l" rtl="0">
              <a:spcBef>
                <a:spcPts val="0"/>
              </a:spcBef>
              <a:spcAft>
                <a:spcPts val="0"/>
              </a:spcAft>
              <a:buNone/>
            </a:pPr>
            <a:endParaRPr sz="1400">
              <a:latin typeface="Livvic Medium"/>
              <a:ea typeface="Livvic Medium"/>
              <a:cs typeface="Livvic Medium"/>
              <a:sym typeface="Livvic Medium"/>
            </a:endParaRPr>
          </a:p>
        </p:txBody>
      </p:sp>
      <p:sp>
        <p:nvSpPr>
          <p:cNvPr id="601" name="Google Shape;601;p62"/>
          <p:cNvSpPr txBox="1">
            <a:spLocks noGrp="1"/>
          </p:cNvSpPr>
          <p:nvPr>
            <p:ph type="subTitle" idx="1"/>
          </p:nvPr>
        </p:nvSpPr>
        <p:spPr>
          <a:xfrm>
            <a:off x="164225" y="290625"/>
            <a:ext cx="5239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Listings Vs Average Adjusted Occupancy </a:t>
            </a:r>
            <a:endParaRPr/>
          </a:p>
        </p:txBody>
      </p:sp>
      <p:pic>
        <p:nvPicPr>
          <p:cNvPr id="602" name="Google Shape;602;p62"/>
          <p:cNvPicPr preferRelativeResize="0"/>
          <p:nvPr/>
        </p:nvPicPr>
        <p:blipFill>
          <a:blip r:embed="rId3">
            <a:alphaModFix/>
          </a:blip>
          <a:stretch>
            <a:fillRect/>
          </a:stretch>
        </p:blipFill>
        <p:spPr>
          <a:xfrm>
            <a:off x="5327611" y="76200"/>
            <a:ext cx="3740191" cy="3851423"/>
          </a:xfrm>
          <a:prstGeom prst="rect">
            <a:avLst/>
          </a:prstGeom>
          <a:noFill/>
          <a:ln>
            <a:noFill/>
          </a:ln>
        </p:spPr>
      </p:pic>
      <p:pic>
        <p:nvPicPr>
          <p:cNvPr id="603" name="Google Shape;603;p62"/>
          <p:cNvPicPr preferRelativeResize="0"/>
          <p:nvPr/>
        </p:nvPicPr>
        <p:blipFill rotWithShape="1">
          <a:blip r:embed="rId4">
            <a:alphaModFix/>
          </a:blip>
          <a:srcRect t="16763"/>
          <a:stretch/>
        </p:blipFill>
        <p:spPr>
          <a:xfrm>
            <a:off x="4728500" y="3960475"/>
            <a:ext cx="4415499" cy="1058875"/>
          </a:xfrm>
          <a:prstGeom prst="rect">
            <a:avLst/>
          </a:prstGeom>
          <a:noFill/>
          <a:ln>
            <a:noFill/>
          </a:ln>
        </p:spPr>
      </p:pic>
      <p:sp>
        <p:nvSpPr>
          <p:cNvPr id="604" name="Google Shape;604;p62"/>
          <p:cNvSpPr txBox="1">
            <a:spLocks noGrp="1"/>
          </p:cNvSpPr>
          <p:nvPr>
            <p:ph type="title"/>
          </p:nvPr>
        </p:nvSpPr>
        <p:spPr>
          <a:xfrm>
            <a:off x="164225" y="2824650"/>
            <a:ext cx="4614600" cy="2118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ivvic Medium"/>
              <a:buChar char="●"/>
            </a:pPr>
            <a:r>
              <a:rPr lang="en" sz="1400">
                <a:latin typeface="Livvic Medium"/>
                <a:ea typeface="Livvic Medium"/>
                <a:cs typeface="Livvic Medium"/>
                <a:sym typeface="Livvic Medium"/>
              </a:rPr>
              <a:t>No strong evidence that the number of listings affects occupancy.</a:t>
            </a:r>
            <a:endParaRPr sz="1400">
              <a:latin typeface="Livvic Medium"/>
              <a:ea typeface="Livvic Medium"/>
              <a:cs typeface="Livvic Medium"/>
              <a:sym typeface="Livvic Medium"/>
            </a:endParaRPr>
          </a:p>
          <a:p>
            <a:pPr marL="457200" lvl="0" indent="-317500" algn="l" rtl="0">
              <a:spcBef>
                <a:spcPts val="0"/>
              </a:spcBef>
              <a:spcAft>
                <a:spcPts val="0"/>
              </a:spcAft>
              <a:buSzPts val="1400"/>
              <a:buFont typeface="Livvic Medium"/>
              <a:buChar char="●"/>
            </a:pPr>
            <a:r>
              <a:rPr lang="en" sz="1400">
                <a:latin typeface="Livvic Medium"/>
                <a:ea typeface="Livvic Medium"/>
                <a:cs typeface="Livvic Medium"/>
                <a:sym typeface="Livvic Medium"/>
              </a:rPr>
              <a:t>More listings in a neighborhood does NOT significantly hurt or help occupancy.</a:t>
            </a:r>
            <a:endParaRPr sz="1400">
              <a:latin typeface="Livvic Medium"/>
              <a:ea typeface="Livvic Medium"/>
              <a:cs typeface="Livvic Medium"/>
              <a:sym typeface="Livvic Medium"/>
            </a:endParaRPr>
          </a:p>
          <a:p>
            <a:pPr marL="457200" lvl="0" indent="-298450" algn="l" rtl="0">
              <a:spcBef>
                <a:spcPts val="0"/>
              </a:spcBef>
              <a:spcAft>
                <a:spcPts val="0"/>
              </a:spcAft>
              <a:buSzPts val="1100"/>
              <a:buFont typeface="Livvic Medium"/>
              <a:buChar char="-"/>
            </a:pPr>
            <a:r>
              <a:rPr lang="en" sz="1100">
                <a:latin typeface="Livvic Medium"/>
                <a:ea typeface="Livvic Medium"/>
                <a:cs typeface="Livvic Medium"/>
                <a:sym typeface="Livvic Medium"/>
              </a:rPr>
              <a:t>Correlation (r) = 0.0952 | Very weak positive relationship</a:t>
            </a:r>
            <a:endParaRPr sz="1100">
              <a:latin typeface="Livvic Medium"/>
              <a:ea typeface="Livvic Medium"/>
              <a:cs typeface="Livvic Medium"/>
              <a:sym typeface="Livvic Medium"/>
            </a:endParaRPr>
          </a:p>
          <a:p>
            <a:pPr marL="457200" lvl="0" indent="-298450" algn="l" rtl="0">
              <a:spcBef>
                <a:spcPts val="0"/>
              </a:spcBef>
              <a:spcAft>
                <a:spcPts val="0"/>
              </a:spcAft>
              <a:buSzPts val="1100"/>
              <a:buFont typeface="Livvic Medium"/>
              <a:buChar char="-"/>
            </a:pPr>
            <a:r>
              <a:rPr lang="en" sz="1100">
                <a:latin typeface="Livvic Medium"/>
                <a:ea typeface="Livvic Medium"/>
                <a:cs typeface="Livvic Medium"/>
                <a:sym typeface="Livvic Medium"/>
              </a:rPr>
              <a:t>p-value = 0.6897 | Not statistically significant (way &gt; 0.05)</a:t>
            </a:r>
            <a:endParaRPr sz="1100">
              <a:latin typeface="Livvic Medium"/>
              <a:ea typeface="Livvic Medium"/>
              <a:cs typeface="Livvic Medium"/>
              <a:sym typeface="Livvic Medium"/>
            </a:endParaRPr>
          </a:p>
          <a:p>
            <a:pPr marL="457200" lvl="0" indent="-298450" algn="l" rtl="0">
              <a:spcBef>
                <a:spcPts val="0"/>
              </a:spcBef>
              <a:spcAft>
                <a:spcPts val="0"/>
              </a:spcAft>
              <a:buSzPts val="1100"/>
              <a:buFont typeface="Livvic Medium"/>
              <a:buChar char="-"/>
            </a:pPr>
            <a:r>
              <a:rPr lang="en" sz="1100">
                <a:latin typeface="Livvic Medium"/>
                <a:ea typeface="Livvic Medium"/>
                <a:cs typeface="Livvic Medium"/>
                <a:sym typeface="Livvic Medium"/>
              </a:rPr>
              <a:t>95% confidence interval = -0.36 to 0.52 | Includes 0, meaning no real correlation</a:t>
            </a:r>
            <a:endParaRPr sz="1100">
              <a:latin typeface="Livvic Medium"/>
              <a:ea typeface="Livvic Medium"/>
              <a:cs typeface="Livvic Medium"/>
              <a:sym typeface="Livvic Medium"/>
            </a:endParaRPr>
          </a:p>
          <a:p>
            <a:pPr marL="457200" lvl="0" indent="0" algn="l" rtl="0">
              <a:spcBef>
                <a:spcPts val="0"/>
              </a:spcBef>
              <a:spcAft>
                <a:spcPts val="0"/>
              </a:spcAft>
              <a:buNone/>
            </a:pPr>
            <a:endParaRPr sz="1400">
              <a:latin typeface="Livvic Medium"/>
              <a:ea typeface="Livvic Medium"/>
              <a:cs typeface="Livvic Medium"/>
              <a:sym typeface="Livvic Medium"/>
            </a:endParaRPr>
          </a:p>
        </p:txBody>
      </p:sp>
      <p:sp>
        <p:nvSpPr>
          <p:cNvPr id="605" name="Google Shape;605;p6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2451</Words>
  <Application>Microsoft Office PowerPoint</Application>
  <PresentationFormat>On-screen Show (16:9)</PresentationFormat>
  <Paragraphs>256</Paragraphs>
  <Slides>36</Slides>
  <Notes>36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36</vt:i4>
      </vt:variant>
    </vt:vector>
  </HeadingPairs>
  <TitlesOfParts>
    <vt:vector size="52" baseType="lpstr">
      <vt:lpstr>Barlow ExtraLight</vt:lpstr>
      <vt:lpstr>Alfa Slab One</vt:lpstr>
      <vt:lpstr>Roboto</vt:lpstr>
      <vt:lpstr>Livvic</vt:lpstr>
      <vt:lpstr>Barlow Light</vt:lpstr>
      <vt:lpstr>Open Sans</vt:lpstr>
      <vt:lpstr>Livvic Medium</vt:lpstr>
      <vt:lpstr>Hepta Slab Light</vt:lpstr>
      <vt:lpstr>Roboto Black</vt:lpstr>
      <vt:lpstr>Barlow Medium</vt:lpstr>
      <vt:lpstr>Hepta Slab</vt:lpstr>
      <vt:lpstr>Barlow</vt:lpstr>
      <vt:lpstr>Carter One</vt:lpstr>
      <vt:lpstr>Hepta Slab Medium</vt:lpstr>
      <vt:lpstr>Arial</vt:lpstr>
      <vt:lpstr>Hotel Business Plan by Slidesgo</vt:lpstr>
      <vt:lpstr>Marketing Analytics</vt:lpstr>
      <vt:lpstr>PowerPoint Presentation</vt:lpstr>
      <vt:lpstr>Company Information</vt:lpstr>
      <vt:lpstr>What is the Problem?</vt:lpstr>
      <vt:lpstr>Location</vt:lpstr>
      <vt:lpstr>PowerPoint Presentation</vt:lpstr>
      <vt:lpstr>PowerPoint Presentation</vt:lpstr>
      <vt:lpstr>Highest         Lowest   </vt:lpstr>
      <vt:lpstr>There is a very slight positive trend (more listings = slightly higher occupancy). But the points are very spread out → no strong clear pattern visually.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Takeaways from the Project</vt:lpstr>
      <vt:lpstr>PowerPoint Presentation</vt:lpstr>
      <vt:lpstr>Recommended Decisions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Jeevana Dova</cp:lastModifiedBy>
  <cp:revision>1</cp:revision>
  <dcterms:modified xsi:type="dcterms:W3CDTF">2025-05-15T17:53:10Z</dcterms:modified>
</cp:coreProperties>
</file>